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Montserrat 1 Bold" panose="020B0604020202020204" charset="0"/>
      <p:regular r:id="rId24"/>
    </p:embeddedFont>
    <p:embeddedFont>
      <p:font typeface="Montserrat 1 Ultra-Bold" panose="020B0604020202020204" charset="0"/>
      <p:regular r:id="rId25"/>
    </p:embeddedFont>
    <p:embeddedFont>
      <p:font typeface="Montserrat 2" panose="020B0604020202020204" charset="0"/>
      <p:regular r:id="rId26"/>
    </p:embeddedFont>
    <p:embeddedFont>
      <p:font typeface="Montserrat 2 Bold" panose="020B0604020202020204" charset="0"/>
      <p:regular r:id="rId27"/>
    </p:embeddedFont>
    <p:embeddedFont>
      <p:font typeface="Montserrat Semi-Bold" panose="020B0604020202020204" charset="0"/>
      <p:regular r:id="rId28"/>
    </p:embeddedFont>
    <p:embeddedFont>
      <p:font typeface="Montserrat Semi-Bold Bold"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16.07.2026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for inviting me to come and speak to you today.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understand that when a child has complex healthcare needs and requires round-the-clock care, the emotional and physical pressures on families can be immense. Taking a break from caring is not always possible.</a:t>
            </a:r>
          </a:p>
          <a:p>
            <a:endParaRPr lang="en-US"/>
          </a:p>
          <a:p>
            <a:r>
              <a:rPr lang="en-US"/>
              <a:t>Respite care provides families with the opportunity to do the things that you might not normally have the chance to do. Whether families choose for respite to be in their own home or in our hospice, they will have peace of mind that their child is being looked after by a caring team that they know and trust as well as having plenty of fun.</a:t>
            </a:r>
          </a:p>
          <a:p>
            <a:endParaRPr lang="en-US"/>
          </a:p>
          <a:p>
            <a:r>
              <a:rPr lang="en-US"/>
              <a:t>“As soon as we arrive at the gates, Riley starts giggling to himself with enjoyment,” she says. “He knows exactly where he 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Support Riley with his mobility, which is very limited on land. The warm water and hygienic environment provides him with a safe space to access a fun and relaxing activity, as well as benefiting from the physiotherapeutic element of his sessions.</a:t>
            </a:r>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531381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Now Riley is nearly 13 and dependent on constant medical equipment, taking him out into the wider world can be challenging. Events that many families take for granted require careful planning and carry real risks. But at the hospice, everything changes.</a:t>
            </a:r>
          </a:p>
          <a:p>
            <a:endParaRPr lang="en-US" dirty="0"/>
          </a:p>
          <a:p>
            <a:r>
              <a:rPr lang="en-US" dirty="0"/>
              <a:t>Riley’s mum, Shailza says “The Family Fun Days are incredible. It’s an opportunity for Riley to enjoy these celebrations in a safe environment, just like any other child would. The hospice brings all the fun into one place. And for me, it’s also a chance to meet other families who just understand.”</a:t>
            </a:r>
          </a:p>
          <a:p>
            <a:endParaRPr lang="en-US" dirty="0"/>
          </a:p>
          <a:p>
            <a:r>
              <a:rPr lang="en-US" dirty="0"/>
              <a:t>There’s something magical about the Spring, Summer and Christmas Fun Days. The laughter, the activities, and the shared understanding between parents who don’t need to explain the complexities of their lives.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In 2022, Riley’s brother Stanley died from the same condition. Whilst Stanley spent the end of his life at a different organization, Alexander Devine continued to provide emotional support as well as support with his end of life care plan. We can support families through the end of their child’s life in our hospice building, at home, or in the community in hospitals or other </a:t>
            </a:r>
            <a:r>
              <a:rPr lang="en-US" dirty="0" err="1"/>
              <a:t>organisations</a:t>
            </a:r>
            <a:r>
              <a:rPr lang="en-US" dirty="0"/>
              <a:t>. Following their bereavement, we have continued to support his family with counselling.</a:t>
            </a:r>
          </a:p>
          <a:p>
            <a:endParaRPr lang="en-US" dirty="0"/>
          </a:p>
          <a:p>
            <a:r>
              <a:rPr lang="en-US" dirty="0"/>
              <a:t>We can provide counselling for parents and age appropriate support for siblings. Our work incorporates memory work to help with grief and commemorating the child. We also hold remembrance events for families to remember their loved ones.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Riley and his mum, Shailza, now attend annual remembrance events in the summer and winter.</a:t>
            </a:r>
          </a:p>
          <a:p>
            <a:endParaRPr lang="en-US" dirty="0"/>
          </a:p>
          <a:p>
            <a:r>
              <a:rPr lang="en-US" dirty="0"/>
              <a:t>“The remembrance events are not just a time to stop and remember Stanley. They’re an opportunity to be with other families and remember I’m not alone. Together, we will always carry them in our hearts.”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run a number of events throughout the year both in the hospice and at wonderful venues.  Check out our website or sign up to our regular email newsletter to hear when tickets go on sale for these special events.</a:t>
            </a:r>
          </a:p>
          <a:p>
            <a:endParaRPr lang="en-US"/>
          </a:p>
          <a:p>
            <a:r>
              <a:rPr lang="en-US"/>
              <a:t>We also have lots of opportunities to take on a challenge from UK walks and runs to our Camino de Santiago and Great Wall of China treks in 2027!</a:t>
            </a:r>
          </a:p>
          <a:p>
            <a:endParaRPr lang="en-US"/>
          </a:p>
          <a:p>
            <a:r>
              <a:rPr lang="en-US"/>
              <a:t>Committed, regular support is so valuable to us.  If you are able to set up a direct debit to us via our website giving even just £5 a month that would be such a help when we are planning ahead, to know the support we  have.  Or alternatively play the Local Hospice Lottery in aid of us for just £6 a month. </a:t>
            </a:r>
          </a:p>
          <a:p>
            <a:endParaRPr lang="en-US"/>
          </a:p>
          <a:p>
            <a:r>
              <a:rPr lang="en-US"/>
              <a:t>To help protect hospice care for all, for now, forever please consider leaving a gift in your Will. You can download a Gifts in Wills Guide from our website.</a:t>
            </a:r>
          </a:p>
          <a:p>
            <a:endParaRPr lang="en-US"/>
          </a:p>
          <a:p>
            <a:r>
              <a:rPr lang="en-US"/>
              <a:t>If you have any connections to companies we would be so grateful if you could introduce us.</a:t>
            </a:r>
          </a:p>
          <a:p>
            <a:endParaRPr lang="en-US"/>
          </a:p>
          <a:p>
            <a:r>
              <a:rPr lang="en-US"/>
              <a:t>And finally if you would like to become a volunteer like me and help with fundraising, gardening, knitting, baking, office support or with the Care team please do get in touch.</a:t>
            </a:r>
          </a:p>
          <a:p>
            <a:endParaRPr lang="en-US"/>
          </a:p>
          <a:p>
            <a:r>
              <a:rPr lang="en-US"/>
              <a:t>The options are endless!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what is Alexander Devine Children's hospice? We are the only children's hospice for Berkshire and some of the surrounding counties and we support children with life-limiting and life-threatening conditions and their families. </a:t>
            </a:r>
          </a:p>
          <a:p>
            <a:endParaRPr lang="en-US"/>
          </a:p>
          <a:p>
            <a:r>
              <a:rPr lang="en-US"/>
              <a:t>Our vision is to reach out to every child and family who needs us, no matter their situation and... currently we support more than 200 babies, children and young people, as well as more than 40 bereaved families with our specialist services. And with your support, we hope to continue to reach more families who need us.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founding of the hospice is a story of an ordinary family who were blessed with an extraordinary little boy. The journey that was to change the lives of our Founder, Fiona Devine, began in November 2001 when her son was diagnosed with a brain tumour at just four years old.</a:t>
            </a:r>
          </a:p>
          <a:p>
            <a:endParaRPr lang="en-US"/>
          </a:p>
          <a:p>
            <a:r>
              <a:rPr lang="en-US"/>
              <a:t>Alexander was a very bright and funny child; he loved life and his family very much and had wisdom far beyond his years.</a:t>
            </a:r>
          </a:p>
          <a:p>
            <a:endParaRPr lang="en-US"/>
          </a:p>
          <a:p>
            <a:r>
              <a:rPr lang="en-US"/>
              <a:t>The grieving process started immediately and Fiona and her family's whole world was consumed by hospital appointments, doctors, nurses, operations, treatments, scans, stays in hospitals, etc. </a:t>
            </a:r>
          </a:p>
          <a:p>
            <a:endParaRPr lang="en-US"/>
          </a:p>
          <a:p>
            <a:r>
              <a:rPr lang="en-US"/>
              <a:t>Alexander endured four and a half years of operations, treatments and therapy and sadly died at the age of eight. </a:t>
            </a:r>
          </a:p>
          <a:p>
            <a:endParaRPr lang="en-US"/>
          </a:p>
          <a:p>
            <a:r>
              <a:rPr lang="en-US"/>
              <a:t>Through their experience and much research, it was clear that Berkshire needed its own children’s hospice. So they began the next chapter in their journey, the creation of Alexander Devine Children’s Hospice Service.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Alexander Devine Children's Hospice Service provides specialist care and vital support to children with life-limiting and life-threatening conditions and their families across Berkshire, South Bucks and into the surrounding counties.</a:t>
            </a:r>
          </a:p>
          <a:p>
            <a:endParaRPr lang="en-US"/>
          </a:p>
          <a:p>
            <a:r>
              <a:rPr lang="en-US"/>
              <a:t>We offer Respite Care, Specialist Play, Symptom Management, Family Support, End of Life Care and Bereavement Support.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understand that when a child has complex healthcare needs and requires round-the-clock care, the emotional and physical pressures on families can be immense. Taking a break from caring is not always possible.</a:t>
            </a:r>
          </a:p>
          <a:p>
            <a:endParaRPr lang="en-US"/>
          </a:p>
          <a:p>
            <a:r>
              <a:rPr lang="en-US"/>
              <a:t>Respite care provides families with the opportunity to do the things that you might not normally have the chance to do. Whether families choose for respite to be in their own home or in our hospice, they will have peace of mind that their child is being looked after by a caring team that they know and trust as well as having plenty of fun. </a:t>
            </a:r>
          </a:p>
          <a:p>
            <a:endParaRPr lang="en-US"/>
          </a:p>
          <a:p>
            <a:r>
              <a:rPr lang="en-US"/>
              <a:t>This could be time in the hydrotherapy pool, making a mess in our creative learning zone, baking or relaxing in the sensory room. </a:t>
            </a:r>
          </a:p>
          <a:p>
            <a:endParaRPr lang="en-US"/>
          </a:p>
          <a:p>
            <a:r>
              <a:rPr lang="en-US"/>
              <a:t>Grace's favourites include riding in our electric child cars, playing in the specialist outdoor playground, and dressing up in the many costumes we have.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Alexander’s Care Team works with the children and young people we support providing age appropriate activities to stimulate, engage and build relationships. This can take place in the home, in the hospice, in schools or in the wider community.</a:t>
            </a:r>
          </a:p>
          <a:p>
            <a:endParaRPr lang="en-US"/>
          </a:p>
          <a:p>
            <a:r>
              <a:rPr lang="en-US"/>
              <a:t>Our play specialists can also provide activities to help with coping, feelings and other challenges that the children and young people, as well as their siblings may experience. </a:t>
            </a:r>
          </a:p>
          <a:p>
            <a:endParaRPr lang="en-US"/>
          </a:p>
          <a:p>
            <a:r>
              <a:rPr lang="en-US"/>
              <a:t>Grace loves spending time in our Sensory Room, enjoying the lights and ball pit, all within a safe and engaging environment.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Music therapy offers the children a place to express themselves in their own way. Some children have busy lives with siblings or complex care routines and a quiet space just for them may be a welcome experience. </a:t>
            </a:r>
          </a:p>
          <a:p>
            <a:endParaRPr lang="en-US"/>
          </a:p>
          <a:p>
            <a:r>
              <a:rPr lang="en-US"/>
              <a:t>We also receive regular visits from Pets as Therapy, where Evie, a beautiful golden lab, visits the children, just like you can see Grace doing here.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Meet Zac and Caitlyn, Grace's two siblings. They are both supported regularly by our Play Specialist teams. </a:t>
            </a:r>
          </a:p>
          <a:p>
            <a:endParaRPr lang="en-US"/>
          </a:p>
          <a:p>
            <a:r>
              <a:rPr lang="en-US"/>
              <a:t>Our play specialists work closely with our supported siblings, providing activities to help with coping, feelings and other challenges that they may experience. </a:t>
            </a:r>
          </a:p>
          <a:p>
            <a:endParaRPr lang="en-US"/>
          </a:p>
          <a:p>
            <a:r>
              <a:rPr lang="en-US"/>
              <a:t>In addition, they run group activity days and sibling outings to encourage friendship and peer support.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Families just like Grace's love attending our accessible family experiences. From our annual Christmas Party, to our Santa's Grotto, the Spring Family Fun Day and much more. </a:t>
            </a:r>
          </a:p>
          <a:p>
            <a:endParaRPr lang="en-US"/>
          </a:p>
          <a:p>
            <a:r>
              <a:rPr lang="en-US"/>
              <a:t>These events provide our families with the chance to do things safely as a family that they couldn’t usually do in public settings, like the splash sessions in the hydrotherapy pool. It's provides the element of inclusion, where no child is left out.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sv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55.jpeg"/><Relationship Id="rId4" Type="http://schemas.openxmlformats.org/officeDocument/2006/relationships/image" Target="../media/image50.jpeg"/><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181238"/>
            <a:ext cx="19528373" cy="18155515"/>
          </a:xfrm>
          <a:custGeom>
            <a:avLst/>
            <a:gdLst/>
            <a:ahLst/>
            <a:cxnLst/>
            <a:rect l="l" t="t" r="r" b="b"/>
            <a:pathLst>
              <a:path w="19528373" h="18155515">
                <a:moveTo>
                  <a:pt x="0" y="0"/>
                </a:moveTo>
                <a:lnTo>
                  <a:pt x="19528373" y="0"/>
                </a:lnTo>
                <a:lnTo>
                  <a:pt x="19528373" y="18155515"/>
                </a:lnTo>
                <a:lnTo>
                  <a:pt x="0" y="18155515"/>
                </a:lnTo>
                <a:lnTo>
                  <a:pt x="0" y="0"/>
                </a:lnTo>
                <a:close/>
              </a:path>
            </a:pathLst>
          </a:custGeom>
          <a:blipFill>
            <a:blip r:embed="rId3"/>
            <a:stretch>
              <a:fillRect l="-33399" r="-6309"/>
            </a:stretch>
          </a:blipFill>
        </p:spPr>
        <p:txBody>
          <a:bodyPr/>
          <a:lstStyle/>
          <a:p>
            <a:endParaRPr lang="en-GB"/>
          </a:p>
        </p:txBody>
      </p:sp>
      <p:sp>
        <p:nvSpPr>
          <p:cNvPr id="3" name="Freeform 3"/>
          <p:cNvSpPr/>
          <p:nvPr/>
        </p:nvSpPr>
        <p:spPr>
          <a:xfrm>
            <a:off x="-112842" y="0"/>
            <a:ext cx="18400842" cy="10287000"/>
          </a:xfrm>
          <a:custGeom>
            <a:avLst/>
            <a:gdLst/>
            <a:ahLst/>
            <a:cxnLst/>
            <a:rect l="l" t="t" r="r" b="b"/>
            <a:pathLst>
              <a:path w="18400842" h="10287000">
                <a:moveTo>
                  <a:pt x="0" y="0"/>
                </a:moveTo>
                <a:lnTo>
                  <a:pt x="18400842" y="0"/>
                </a:lnTo>
                <a:lnTo>
                  <a:pt x="18400842" y="10287000"/>
                </a:lnTo>
                <a:lnTo>
                  <a:pt x="0" y="10287000"/>
                </a:lnTo>
                <a:lnTo>
                  <a:pt x="0" y="0"/>
                </a:lnTo>
                <a:close/>
              </a:path>
            </a:pathLst>
          </a:custGeom>
          <a:blipFill>
            <a:blip r:embed="rId4"/>
            <a:stretch>
              <a:fillRect t="-9587" b="-9587"/>
            </a:stretch>
          </a:blipFill>
        </p:spPr>
        <p:txBody>
          <a:bodyPr/>
          <a:lstStyle/>
          <a:p>
            <a:endParaRPr lang="en-GB"/>
          </a:p>
        </p:txBody>
      </p:sp>
      <p:grpSp>
        <p:nvGrpSpPr>
          <p:cNvPr id="4" name="Group 4"/>
          <p:cNvGrpSpPr/>
          <p:nvPr/>
        </p:nvGrpSpPr>
        <p:grpSpPr>
          <a:xfrm>
            <a:off x="0" y="7932418"/>
            <a:ext cx="18400842" cy="1894270"/>
            <a:chOff x="0" y="0"/>
            <a:chExt cx="6224482" cy="640778"/>
          </a:xfrm>
        </p:grpSpPr>
        <p:sp>
          <p:nvSpPr>
            <p:cNvPr id="5" name="Freeform 5"/>
            <p:cNvSpPr/>
            <p:nvPr/>
          </p:nvSpPr>
          <p:spPr>
            <a:xfrm>
              <a:off x="0" y="0"/>
              <a:ext cx="6224482" cy="640778"/>
            </a:xfrm>
            <a:custGeom>
              <a:avLst/>
              <a:gdLst/>
              <a:ahLst/>
              <a:cxnLst/>
              <a:rect l="l" t="t" r="r" b="b"/>
              <a:pathLst>
                <a:path w="6224482" h="640778">
                  <a:moveTo>
                    <a:pt x="0" y="0"/>
                  </a:moveTo>
                  <a:lnTo>
                    <a:pt x="6224482" y="0"/>
                  </a:lnTo>
                  <a:lnTo>
                    <a:pt x="6224482" y="640778"/>
                  </a:lnTo>
                  <a:lnTo>
                    <a:pt x="0" y="640778"/>
                  </a:lnTo>
                  <a:close/>
                </a:path>
              </a:pathLst>
            </a:custGeom>
            <a:solidFill>
              <a:srgbClr val="2D4399"/>
            </a:solidFill>
          </p:spPr>
          <p:txBody>
            <a:bodyPr/>
            <a:lstStyle/>
            <a:p>
              <a:endParaRPr lang="en-GB"/>
            </a:p>
          </p:txBody>
        </p:sp>
      </p:grpSp>
      <p:grpSp>
        <p:nvGrpSpPr>
          <p:cNvPr id="6" name="Group 6"/>
          <p:cNvGrpSpPr/>
          <p:nvPr/>
        </p:nvGrpSpPr>
        <p:grpSpPr>
          <a:xfrm>
            <a:off x="15022742" y="-157244"/>
            <a:ext cx="2771085" cy="3410566"/>
            <a:chOff x="0" y="0"/>
            <a:chExt cx="660400" cy="812800"/>
          </a:xfrm>
        </p:grpSpPr>
        <p:sp>
          <p:nvSpPr>
            <p:cNvPr id="7" name="Freeform 7"/>
            <p:cNvSpPr/>
            <p:nvPr/>
          </p:nvSpPr>
          <p:spPr>
            <a:xfrm>
              <a:off x="0" y="0"/>
              <a:ext cx="660400" cy="812800"/>
            </a:xfrm>
            <a:custGeom>
              <a:avLst/>
              <a:gdLst/>
              <a:ahLst/>
              <a:cxnLst/>
              <a:rect l="l" t="t" r="r" b="b"/>
              <a:pathLst>
                <a:path w="660400" h="812800">
                  <a:moveTo>
                    <a:pt x="220252" y="793731"/>
                  </a:moveTo>
                  <a:cubicBezTo>
                    <a:pt x="254109" y="805245"/>
                    <a:pt x="292600" y="812800"/>
                    <a:pt x="330378" y="812800"/>
                  </a:cubicBezTo>
                  <a:cubicBezTo>
                    <a:pt x="368157" y="812800"/>
                    <a:pt x="404509" y="806323"/>
                    <a:pt x="438009" y="794809"/>
                  </a:cubicBezTo>
                  <a:cubicBezTo>
                    <a:pt x="438723" y="794450"/>
                    <a:pt x="439435" y="794450"/>
                    <a:pt x="440148" y="794090"/>
                  </a:cubicBezTo>
                  <a:cubicBezTo>
                    <a:pt x="565955" y="748035"/>
                    <a:pt x="658618" y="626421"/>
                    <a:pt x="660400" y="484298"/>
                  </a:cubicBezTo>
                  <a:lnTo>
                    <a:pt x="660400" y="0"/>
                  </a:lnTo>
                  <a:lnTo>
                    <a:pt x="0" y="0"/>
                  </a:lnTo>
                  <a:lnTo>
                    <a:pt x="0" y="483939"/>
                  </a:lnTo>
                  <a:cubicBezTo>
                    <a:pt x="1782" y="627140"/>
                    <a:pt x="93019" y="748755"/>
                    <a:pt x="220252" y="793731"/>
                  </a:cubicBezTo>
                  <a:close/>
                </a:path>
              </a:pathLst>
            </a:custGeom>
            <a:solidFill>
              <a:srgbClr val="FFFFFF"/>
            </a:solidFill>
          </p:spPr>
          <p:txBody>
            <a:bodyPr/>
            <a:lstStyle/>
            <a:p>
              <a:endParaRPr lang="en-GB"/>
            </a:p>
          </p:txBody>
        </p:sp>
        <p:sp>
          <p:nvSpPr>
            <p:cNvPr id="8" name="TextBox 8"/>
            <p:cNvSpPr txBox="1"/>
            <p:nvPr/>
          </p:nvSpPr>
          <p:spPr>
            <a:xfrm>
              <a:off x="0" y="-57150"/>
              <a:ext cx="660400" cy="742950"/>
            </a:xfrm>
            <a:prstGeom prst="rect">
              <a:avLst/>
            </a:prstGeom>
          </p:spPr>
          <p:txBody>
            <a:bodyPr lIns="49865" tIns="49865" rIns="49865" bIns="49865" rtlCol="0" anchor="ctr"/>
            <a:lstStyle/>
            <a:p>
              <a:pPr algn="ctr">
                <a:lnSpc>
                  <a:spcPts val="3740"/>
                </a:lnSpc>
              </a:pPr>
              <a:endParaRPr/>
            </a:p>
          </p:txBody>
        </p:sp>
      </p:grpSp>
      <p:sp>
        <p:nvSpPr>
          <p:cNvPr id="9" name="Freeform 9"/>
          <p:cNvSpPr/>
          <p:nvPr/>
        </p:nvSpPr>
        <p:spPr>
          <a:xfrm>
            <a:off x="15310365" y="124992"/>
            <a:ext cx="2243427" cy="2857869"/>
          </a:xfrm>
          <a:custGeom>
            <a:avLst/>
            <a:gdLst/>
            <a:ahLst/>
            <a:cxnLst/>
            <a:rect l="l" t="t" r="r" b="b"/>
            <a:pathLst>
              <a:path w="2243427" h="2857869">
                <a:moveTo>
                  <a:pt x="0" y="0"/>
                </a:moveTo>
                <a:lnTo>
                  <a:pt x="2243427" y="0"/>
                </a:lnTo>
                <a:lnTo>
                  <a:pt x="2243427" y="2857868"/>
                </a:lnTo>
                <a:lnTo>
                  <a:pt x="0" y="2857868"/>
                </a:lnTo>
                <a:lnTo>
                  <a:pt x="0" y="0"/>
                </a:lnTo>
                <a:close/>
              </a:path>
            </a:pathLst>
          </a:custGeom>
          <a:blipFill>
            <a:blip r:embed="rId5"/>
            <a:stretch>
              <a:fillRect/>
            </a:stretch>
          </a:blipFill>
        </p:spPr>
        <p:txBody>
          <a:bodyPr/>
          <a:lstStyle/>
          <a:p>
            <a:endParaRPr lang="en-GB"/>
          </a:p>
        </p:txBody>
      </p:sp>
      <p:sp>
        <p:nvSpPr>
          <p:cNvPr id="10" name="TextBox 10"/>
          <p:cNvSpPr txBox="1"/>
          <p:nvPr/>
        </p:nvSpPr>
        <p:spPr>
          <a:xfrm>
            <a:off x="1028700" y="8301505"/>
            <a:ext cx="16230600" cy="1232297"/>
          </a:xfrm>
          <a:prstGeom prst="rect">
            <a:avLst/>
          </a:prstGeom>
        </p:spPr>
        <p:txBody>
          <a:bodyPr lIns="0" tIns="0" rIns="0" bIns="0" rtlCol="0" anchor="t">
            <a:spAutoFit/>
          </a:bodyPr>
          <a:lstStyle/>
          <a:p>
            <a:pPr algn="ctr">
              <a:lnSpc>
                <a:spcPts val="4809"/>
              </a:lnSpc>
            </a:pPr>
            <a:r>
              <a:rPr lang="en-US" sz="4218" b="1" spc="210">
                <a:solidFill>
                  <a:srgbClr val="FEFFFF"/>
                </a:solidFill>
                <a:latin typeface="Montserrat Semi-Bold Bold"/>
                <a:ea typeface="Montserrat Semi-Bold Bold"/>
                <a:cs typeface="Montserrat Semi-Bold Bold"/>
                <a:sym typeface="Montserrat Semi-Bold Bold"/>
              </a:rPr>
              <a:t>REACHING OUT TO </a:t>
            </a:r>
            <a:r>
              <a:rPr lang="en-US" sz="4218" b="1" spc="210">
                <a:solidFill>
                  <a:srgbClr val="FFEA64"/>
                </a:solidFill>
                <a:latin typeface="Montserrat Semi-Bold Bold"/>
                <a:ea typeface="Montserrat Semi-Bold Bold"/>
                <a:cs typeface="Montserrat Semi-Bold Bold"/>
                <a:sym typeface="Montserrat Semi-Bold Bold"/>
              </a:rPr>
              <a:t>EVERY </a:t>
            </a:r>
            <a:r>
              <a:rPr lang="en-US" sz="4218" b="1" spc="210">
                <a:solidFill>
                  <a:srgbClr val="FEFFFF"/>
                </a:solidFill>
                <a:latin typeface="Montserrat Semi-Bold Bold"/>
                <a:ea typeface="Montserrat Semi-Bold Bold"/>
                <a:cs typeface="Montserrat Semi-Bold Bold"/>
                <a:sym typeface="Montserrat Semi-Bold Bold"/>
              </a:rPr>
              <a:t>CHILD AND FAMILY THAT NEEDS US.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sp>
        <p:nvSpPr>
          <p:cNvPr id="5" name="TextBox 5"/>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Accessible </a:t>
            </a:r>
            <a:r>
              <a:rPr lang="en-US" sz="5499" b="1">
                <a:solidFill>
                  <a:srgbClr val="FEFFFF"/>
                </a:solidFill>
                <a:latin typeface="Montserrat Semi-Bold Bold"/>
                <a:ea typeface="Montserrat Semi-Bold Bold"/>
                <a:cs typeface="Montserrat Semi-Bold Bold"/>
                <a:sym typeface="Montserrat Semi-Bold Bold"/>
              </a:rPr>
              <a:t>Family Experiences</a:t>
            </a:r>
          </a:p>
        </p:txBody>
      </p:sp>
      <p:grpSp>
        <p:nvGrpSpPr>
          <p:cNvPr id="6" name="Group 6"/>
          <p:cNvGrpSpPr/>
          <p:nvPr/>
        </p:nvGrpSpPr>
        <p:grpSpPr>
          <a:xfrm>
            <a:off x="9558752" y="1489533"/>
            <a:ext cx="7675071" cy="8586749"/>
            <a:chOff x="0" y="0"/>
            <a:chExt cx="1189069" cy="1330312"/>
          </a:xfrm>
        </p:grpSpPr>
        <p:sp>
          <p:nvSpPr>
            <p:cNvPr id="7" name="Freeform 7"/>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l="-6464" t="-21004" b="-21996"/>
              </a:stretch>
            </a:blipFill>
          </p:spPr>
          <p:txBody>
            <a:bodyPr/>
            <a:lstStyle/>
            <a:p>
              <a:endParaRPr lang="en-GB"/>
            </a:p>
          </p:txBody>
        </p:sp>
      </p:grpSp>
      <p:grpSp>
        <p:nvGrpSpPr>
          <p:cNvPr id="8" name="Group 8"/>
          <p:cNvGrpSpPr/>
          <p:nvPr/>
        </p:nvGrpSpPr>
        <p:grpSpPr>
          <a:xfrm>
            <a:off x="1028700" y="1489533"/>
            <a:ext cx="7675071" cy="8586749"/>
            <a:chOff x="0" y="0"/>
            <a:chExt cx="1189069" cy="1330312"/>
          </a:xfrm>
        </p:grpSpPr>
        <p:sp>
          <p:nvSpPr>
            <p:cNvPr id="9" name="Freeform 9"/>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t="-36517" r="-14850" b="-523"/>
              </a:stretch>
            </a:blipFill>
          </p:spPr>
          <p:txBody>
            <a:bodyPr/>
            <a:lstStyle/>
            <a:p>
              <a:endParaRPr lang="en-GB"/>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700810"/>
            <a:ext cx="9167805" cy="8145145"/>
          </a:xfrm>
          <a:prstGeom prst="rect">
            <a:avLst/>
          </a:prstGeom>
        </p:spPr>
        <p:txBody>
          <a:bodyPr lIns="0" tIns="0" rIns="0" bIns="0" rtlCol="0" anchor="t">
            <a:spAutoFit/>
          </a:bodyPr>
          <a:lstStyle/>
          <a:p>
            <a:pPr algn="l">
              <a:lnSpc>
                <a:spcPts val="4340"/>
              </a:lnSpc>
              <a:spcBef>
                <a:spcPct val="0"/>
              </a:spcBef>
            </a:pPr>
            <a:r>
              <a:rPr lang="en-US" sz="3500" b="1" spc="175" dirty="0">
                <a:solidFill>
                  <a:srgbClr val="2D4399"/>
                </a:solidFill>
                <a:latin typeface="Montserrat 2 Bold"/>
                <a:ea typeface="Montserrat 2 Bold"/>
                <a:cs typeface="Montserrat 2 Bold"/>
                <a:sym typeface="Montserrat 2 Bold"/>
              </a:rPr>
              <a:t>Riley was born with a rare chromosomal genetic condition that shapes every aspect of his life. He has extremely limited mobility, relies on a wheelchair, is tube fed, and non-verbal. </a:t>
            </a:r>
          </a:p>
          <a:p>
            <a:pPr algn="l">
              <a:lnSpc>
                <a:spcPts val="4340"/>
              </a:lnSpc>
              <a:spcBef>
                <a:spcPct val="0"/>
              </a:spcBef>
            </a:pPr>
            <a:endParaRPr lang="en-US" sz="3500" b="1" spc="175" dirty="0">
              <a:solidFill>
                <a:srgbClr val="2D4399"/>
              </a:solidFill>
              <a:latin typeface="Montserrat 2 Bold"/>
              <a:ea typeface="Montserrat 2 Bold"/>
              <a:cs typeface="Montserrat 2 Bold"/>
              <a:sym typeface="Montserrat 2 Bold"/>
            </a:endParaRPr>
          </a:p>
          <a:p>
            <a:pPr algn="l">
              <a:lnSpc>
                <a:spcPts val="4340"/>
              </a:lnSpc>
              <a:spcBef>
                <a:spcPct val="0"/>
              </a:spcBef>
            </a:pPr>
            <a:r>
              <a:rPr lang="en-US" sz="3500" b="1" spc="175" dirty="0">
                <a:solidFill>
                  <a:srgbClr val="2D4399"/>
                </a:solidFill>
                <a:latin typeface="Montserrat 2 Bold"/>
                <a:ea typeface="Montserrat 2 Bold"/>
                <a:cs typeface="Montserrat 2 Bold"/>
                <a:sym typeface="Montserrat 2 Bold"/>
              </a:rPr>
              <a:t>But the hospice is more than activities and respite. It has also become a place of remembrance and care. In 2022, Riley’s brother, Stanley, died from the same condition. Through it all, the hospice has continued to support the family, including their mum, Shailza. </a:t>
            </a:r>
          </a:p>
        </p:txBody>
      </p:sp>
      <p:grpSp>
        <p:nvGrpSpPr>
          <p:cNvPr id="3" name="Group 3"/>
          <p:cNvGrpSpPr/>
          <p:nvPr/>
        </p:nvGrpSpPr>
        <p:grpSpPr>
          <a:xfrm>
            <a:off x="-27988" y="0"/>
            <a:ext cx="18315988" cy="1268252"/>
            <a:chOff x="0" y="0"/>
            <a:chExt cx="4598003" cy="318379"/>
          </a:xfrm>
        </p:grpSpPr>
        <p:sp>
          <p:nvSpPr>
            <p:cNvPr id="4" name="Freeform 4"/>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5" name="TextBox 5"/>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sp>
        <p:nvSpPr>
          <p:cNvPr id="6" name="TextBox 6"/>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Meet </a:t>
            </a:r>
            <a:r>
              <a:rPr lang="en-US" sz="5499" b="1">
                <a:solidFill>
                  <a:srgbClr val="FFEA64"/>
                </a:solidFill>
                <a:latin typeface="Montserrat Semi-Bold Bold"/>
                <a:ea typeface="Montserrat Semi-Bold Bold"/>
                <a:cs typeface="Montserrat Semi-Bold Bold"/>
                <a:sym typeface="Montserrat Semi-Bold Bold"/>
              </a:rPr>
              <a:t>Riley, Stanley and Shailza</a:t>
            </a:r>
          </a:p>
        </p:txBody>
      </p:sp>
      <p:grpSp>
        <p:nvGrpSpPr>
          <p:cNvPr id="7" name="Group 7"/>
          <p:cNvGrpSpPr/>
          <p:nvPr/>
        </p:nvGrpSpPr>
        <p:grpSpPr>
          <a:xfrm>
            <a:off x="10574550" y="1489533"/>
            <a:ext cx="6684750" cy="8586749"/>
            <a:chOff x="0" y="0"/>
            <a:chExt cx="1035643" cy="1330312"/>
          </a:xfrm>
        </p:grpSpPr>
        <p:sp>
          <p:nvSpPr>
            <p:cNvPr id="8" name="Freeform 8"/>
            <p:cNvSpPr/>
            <p:nvPr/>
          </p:nvSpPr>
          <p:spPr>
            <a:xfrm>
              <a:off x="0" y="0"/>
              <a:ext cx="1035643" cy="1330312"/>
            </a:xfrm>
            <a:custGeom>
              <a:avLst/>
              <a:gdLst/>
              <a:ahLst/>
              <a:cxnLst/>
              <a:rect l="l" t="t" r="r" b="b"/>
              <a:pathLst>
                <a:path w="1035643" h="1330312">
                  <a:moveTo>
                    <a:pt x="26637" y="0"/>
                  </a:moveTo>
                  <a:lnTo>
                    <a:pt x="1009005" y="0"/>
                  </a:lnTo>
                  <a:cubicBezTo>
                    <a:pt x="1016070" y="0"/>
                    <a:pt x="1022845" y="2806"/>
                    <a:pt x="1027841" y="7802"/>
                  </a:cubicBezTo>
                  <a:cubicBezTo>
                    <a:pt x="1032836" y="12797"/>
                    <a:pt x="1035643" y="19573"/>
                    <a:pt x="1035643" y="26637"/>
                  </a:cubicBezTo>
                  <a:lnTo>
                    <a:pt x="1035643" y="1303675"/>
                  </a:lnTo>
                  <a:cubicBezTo>
                    <a:pt x="1035643" y="1318386"/>
                    <a:pt x="1023717" y="1330312"/>
                    <a:pt x="1009005" y="1330312"/>
                  </a:cubicBezTo>
                  <a:lnTo>
                    <a:pt x="26637" y="1330312"/>
                  </a:lnTo>
                  <a:cubicBezTo>
                    <a:pt x="11926" y="1330312"/>
                    <a:pt x="0" y="1318386"/>
                    <a:pt x="0" y="1303675"/>
                  </a:cubicBezTo>
                  <a:lnTo>
                    <a:pt x="0" y="26637"/>
                  </a:lnTo>
                  <a:cubicBezTo>
                    <a:pt x="0" y="11926"/>
                    <a:pt x="11926" y="0"/>
                    <a:pt x="26637" y="0"/>
                  </a:cubicBezTo>
                  <a:close/>
                </a:path>
              </a:pathLst>
            </a:custGeom>
            <a:blipFill>
              <a:blip r:embed="rId2"/>
              <a:stretch>
                <a:fillRect t="-1962" b="-1962"/>
              </a:stretch>
            </a:blipFill>
          </p:spPr>
          <p:txBody>
            <a:bodyPr/>
            <a:lstStyle/>
            <a:p>
              <a:endParaRPr lang="en-GB"/>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1028700" y="1489533"/>
            <a:ext cx="7675071" cy="8586749"/>
            <a:chOff x="0" y="0"/>
            <a:chExt cx="1189069" cy="1330312"/>
          </a:xfrm>
        </p:grpSpPr>
        <p:sp>
          <p:nvSpPr>
            <p:cNvPr id="6" name="Freeform 6"/>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l="-13232" r="-54891"/>
              </a:stretch>
            </a:blipFill>
          </p:spPr>
          <p:txBody>
            <a:bodyPr/>
            <a:lstStyle/>
            <a:p>
              <a:endParaRPr lang="en-GB"/>
            </a:p>
          </p:txBody>
        </p:sp>
      </p:grpSp>
      <p:sp>
        <p:nvSpPr>
          <p:cNvPr id="7" name="TextBox 7"/>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Respite </a:t>
            </a:r>
            <a:r>
              <a:rPr lang="en-US" sz="5499" b="1">
                <a:solidFill>
                  <a:srgbClr val="FFFFFF"/>
                </a:solidFill>
                <a:latin typeface="Montserrat Semi-Bold Bold"/>
                <a:ea typeface="Montserrat Semi-Bold Bold"/>
                <a:cs typeface="Montserrat Semi-Bold Bold"/>
                <a:sym typeface="Montserrat Semi-Bold Bold"/>
              </a:rPr>
              <a:t>Care</a:t>
            </a:r>
          </a:p>
        </p:txBody>
      </p:sp>
      <p:grpSp>
        <p:nvGrpSpPr>
          <p:cNvPr id="8" name="Group 8"/>
          <p:cNvGrpSpPr/>
          <p:nvPr/>
        </p:nvGrpSpPr>
        <p:grpSpPr>
          <a:xfrm>
            <a:off x="9584229" y="1489533"/>
            <a:ext cx="7675071" cy="8586749"/>
            <a:chOff x="0" y="0"/>
            <a:chExt cx="1189069" cy="1330312"/>
          </a:xfrm>
        </p:grpSpPr>
        <p:sp>
          <p:nvSpPr>
            <p:cNvPr id="9" name="Freeform 9"/>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l="-5100" r="-5100"/>
              </a:stretch>
            </a:blipFill>
          </p:spPr>
          <p:txBody>
            <a:bodyPr/>
            <a:lstStyle/>
            <a:p>
              <a:endParaRPr lang="en-GB"/>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84229" y="1489533"/>
            <a:ext cx="7675071" cy="8586749"/>
            <a:chOff x="0" y="0"/>
            <a:chExt cx="1189069" cy="1330312"/>
          </a:xfrm>
        </p:grpSpPr>
        <p:sp>
          <p:nvSpPr>
            <p:cNvPr id="6" name="Freeform 6"/>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t="-9588" b="-9588"/>
              </a:stretch>
            </a:blipFill>
          </p:spPr>
          <p:txBody>
            <a:bodyPr/>
            <a:lstStyle/>
            <a:p>
              <a:endParaRPr lang="en-GB"/>
            </a:p>
          </p:txBody>
        </p:sp>
      </p:grpSp>
      <p:grpSp>
        <p:nvGrpSpPr>
          <p:cNvPr id="7" name="Group 7"/>
          <p:cNvGrpSpPr/>
          <p:nvPr/>
        </p:nvGrpSpPr>
        <p:grpSpPr>
          <a:xfrm>
            <a:off x="1028700"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t="-9588" b="-9588"/>
              </a:stretch>
            </a:blipFill>
          </p:spPr>
          <p:txBody>
            <a:bodyPr/>
            <a:lstStyle/>
            <a:p>
              <a:endParaRPr lang="en-GB"/>
            </a:p>
          </p:txBody>
        </p:sp>
      </p:grpSp>
      <p:sp>
        <p:nvSpPr>
          <p:cNvPr id="9" name="TextBox 9"/>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Physiotherapy </a:t>
            </a:r>
            <a:r>
              <a:rPr lang="en-US" sz="5499" b="1">
                <a:solidFill>
                  <a:srgbClr val="FEFFFF"/>
                </a:solidFill>
                <a:latin typeface="Montserrat Semi-Bold Bold"/>
                <a:ea typeface="Montserrat Semi-Bold Bold"/>
                <a:cs typeface="Montserrat Semi-Bold Bold"/>
                <a:sym typeface="Montserrat Semi-Bold Bold"/>
              </a:rPr>
              <a:t>and </a:t>
            </a:r>
            <a:r>
              <a:rPr lang="en-US" sz="5499" b="1">
                <a:solidFill>
                  <a:srgbClr val="FFEA64"/>
                </a:solidFill>
                <a:latin typeface="Montserrat Semi-Bold Bold"/>
                <a:ea typeface="Montserrat Semi-Bold Bold"/>
                <a:cs typeface="Montserrat Semi-Bold Bold"/>
                <a:sym typeface="Montserrat Semi-Bold Bold"/>
              </a:rPr>
              <a:t>Hydrotherapy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1028700" y="1489533"/>
            <a:ext cx="7675071" cy="8586749"/>
            <a:chOff x="0" y="0"/>
            <a:chExt cx="1189069" cy="1330312"/>
          </a:xfrm>
        </p:grpSpPr>
        <p:sp>
          <p:nvSpPr>
            <p:cNvPr id="6" name="Freeform 6"/>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l="-5939" r="-5939"/>
              </a:stretch>
            </a:blipFill>
          </p:spPr>
          <p:txBody>
            <a:bodyPr/>
            <a:lstStyle/>
            <a:p>
              <a:endParaRPr lang="en-GB"/>
            </a:p>
          </p:txBody>
        </p:sp>
      </p:grpSp>
      <p:sp>
        <p:nvSpPr>
          <p:cNvPr id="7" name="TextBox 7"/>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Family </a:t>
            </a:r>
            <a:r>
              <a:rPr lang="en-US" sz="5499" b="1">
                <a:solidFill>
                  <a:srgbClr val="FEFFFF"/>
                </a:solidFill>
                <a:latin typeface="Montserrat Semi-Bold Bold"/>
                <a:ea typeface="Montserrat Semi-Bold Bold"/>
                <a:cs typeface="Montserrat Semi-Bold Bold"/>
                <a:sym typeface="Montserrat Semi-Bold Bold"/>
              </a:rPr>
              <a:t>Fun Days</a:t>
            </a:r>
          </a:p>
        </p:txBody>
      </p:sp>
      <p:grpSp>
        <p:nvGrpSpPr>
          <p:cNvPr id="8" name="Group 8"/>
          <p:cNvGrpSpPr/>
          <p:nvPr/>
        </p:nvGrpSpPr>
        <p:grpSpPr>
          <a:xfrm>
            <a:off x="9584229" y="1489533"/>
            <a:ext cx="7675071" cy="8586749"/>
            <a:chOff x="0" y="0"/>
            <a:chExt cx="1189069" cy="1330312"/>
          </a:xfrm>
        </p:grpSpPr>
        <p:sp>
          <p:nvSpPr>
            <p:cNvPr id="9" name="Freeform 9"/>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l="-5939" r="-5939"/>
              </a:stretch>
            </a:blipFill>
          </p:spPr>
          <p:txBody>
            <a:bodyPr/>
            <a:lstStyle/>
            <a:p>
              <a:endParaRPr lang="en-GB"/>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84229" y="1489533"/>
            <a:ext cx="7675071" cy="8586749"/>
            <a:chOff x="0" y="0"/>
            <a:chExt cx="1189069" cy="1330312"/>
          </a:xfrm>
        </p:grpSpPr>
        <p:sp>
          <p:nvSpPr>
            <p:cNvPr id="6" name="Freeform 6"/>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t="-17078" b="-17078"/>
              </a:stretch>
            </a:blipFill>
          </p:spPr>
          <p:txBody>
            <a:bodyPr/>
            <a:lstStyle/>
            <a:p>
              <a:endParaRPr lang="en-GB"/>
            </a:p>
          </p:txBody>
        </p:sp>
      </p:grpSp>
      <p:grpSp>
        <p:nvGrpSpPr>
          <p:cNvPr id="7" name="Group 7"/>
          <p:cNvGrpSpPr/>
          <p:nvPr/>
        </p:nvGrpSpPr>
        <p:grpSpPr>
          <a:xfrm>
            <a:off x="1028700"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l="-47545" r="-20376"/>
              </a:stretch>
            </a:blipFill>
          </p:spPr>
          <p:txBody>
            <a:bodyPr/>
            <a:lstStyle/>
            <a:p>
              <a:endParaRPr lang="en-GB"/>
            </a:p>
          </p:txBody>
        </p:sp>
      </p:grpSp>
      <p:sp>
        <p:nvSpPr>
          <p:cNvPr id="9" name="TextBox 9"/>
          <p:cNvSpPr txBox="1"/>
          <p:nvPr/>
        </p:nvSpPr>
        <p:spPr>
          <a:xfrm>
            <a:off x="1028700" y="169175"/>
            <a:ext cx="17259300" cy="914802"/>
          </a:xfrm>
          <a:prstGeom prst="rect">
            <a:avLst/>
          </a:prstGeom>
        </p:spPr>
        <p:txBody>
          <a:bodyPr wrap="square" lIns="0" tIns="0" rIns="0" bIns="0" rtlCol="0" anchor="t">
            <a:spAutoFit/>
          </a:bodyPr>
          <a:lstStyle/>
          <a:p>
            <a:pPr algn="l">
              <a:lnSpc>
                <a:spcPts val="7699"/>
              </a:lnSpc>
            </a:pPr>
            <a:r>
              <a:rPr lang="en-US" sz="5499" b="1" dirty="0">
                <a:solidFill>
                  <a:srgbClr val="FFEA64"/>
                </a:solidFill>
                <a:latin typeface="Montserrat Semi-Bold Bold"/>
                <a:ea typeface="Montserrat Semi-Bold Bold"/>
                <a:cs typeface="Montserrat Semi-Bold Bold"/>
                <a:sym typeface="Montserrat Semi-Bold Bold"/>
              </a:rPr>
              <a:t>End of Life </a:t>
            </a:r>
            <a:r>
              <a:rPr lang="en-US" sz="5499" b="1" dirty="0">
                <a:solidFill>
                  <a:schemeClr val="bg1"/>
                </a:solidFill>
                <a:latin typeface="Montserrat Semi-Bold Bold"/>
                <a:ea typeface="Montserrat Semi-Bold Bold"/>
                <a:cs typeface="Montserrat Semi-Bold Bold"/>
                <a:sym typeface="Montserrat Semi-Bold Bold"/>
              </a:rPr>
              <a:t>and</a:t>
            </a:r>
            <a:r>
              <a:rPr lang="en-US" sz="5499" b="1" dirty="0">
                <a:solidFill>
                  <a:srgbClr val="FFEA64"/>
                </a:solidFill>
                <a:latin typeface="Montserrat Semi-Bold Bold"/>
                <a:ea typeface="Montserrat Semi-Bold Bold"/>
                <a:cs typeface="Montserrat Semi-Bold Bold"/>
                <a:sym typeface="Montserrat Semi-Bold Bold"/>
              </a:rPr>
              <a:t> Bereavement </a:t>
            </a:r>
            <a:r>
              <a:rPr lang="en-US" sz="5499" b="1" dirty="0">
                <a:solidFill>
                  <a:srgbClr val="FEFFFF"/>
                </a:solidFill>
                <a:latin typeface="Montserrat Semi-Bold Bold"/>
                <a:ea typeface="Montserrat Semi-Bold Bold"/>
                <a:cs typeface="Montserrat Semi-Bold Bold"/>
                <a:sym typeface="Montserrat Semi-Bold Bold"/>
              </a:rPr>
              <a:t>Support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sp>
        <p:nvSpPr>
          <p:cNvPr id="5" name="TextBox 5"/>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Remembrance </a:t>
            </a:r>
            <a:r>
              <a:rPr lang="en-US" sz="5499" b="1">
                <a:solidFill>
                  <a:srgbClr val="FFFFFF"/>
                </a:solidFill>
                <a:latin typeface="Montserrat Semi-Bold Bold"/>
                <a:ea typeface="Montserrat Semi-Bold Bold"/>
                <a:cs typeface="Montserrat Semi-Bold Bold"/>
                <a:sym typeface="Montserrat Semi-Bold Bold"/>
              </a:rPr>
              <a:t>Events</a:t>
            </a:r>
          </a:p>
        </p:txBody>
      </p:sp>
      <p:grpSp>
        <p:nvGrpSpPr>
          <p:cNvPr id="6" name="Group 6"/>
          <p:cNvGrpSpPr/>
          <p:nvPr/>
        </p:nvGrpSpPr>
        <p:grpSpPr>
          <a:xfrm>
            <a:off x="9571490" y="1622883"/>
            <a:ext cx="7675071" cy="4143244"/>
            <a:chOff x="0" y="0"/>
            <a:chExt cx="1189069" cy="641897"/>
          </a:xfrm>
        </p:grpSpPr>
        <p:sp>
          <p:nvSpPr>
            <p:cNvPr id="7" name="Freeform 7"/>
            <p:cNvSpPr/>
            <p:nvPr/>
          </p:nvSpPr>
          <p:spPr>
            <a:xfrm>
              <a:off x="0" y="0"/>
              <a:ext cx="1189069" cy="641897"/>
            </a:xfrm>
            <a:custGeom>
              <a:avLst/>
              <a:gdLst/>
              <a:ahLst/>
              <a:cxnLst/>
              <a:rect l="l" t="t" r="r" b="b"/>
              <a:pathLst>
                <a:path w="1189069" h="641897">
                  <a:moveTo>
                    <a:pt x="23200" y="0"/>
                  </a:moveTo>
                  <a:lnTo>
                    <a:pt x="1165869" y="0"/>
                  </a:lnTo>
                  <a:cubicBezTo>
                    <a:pt x="1178682" y="0"/>
                    <a:pt x="1189069" y="10387"/>
                    <a:pt x="1189069" y="23200"/>
                  </a:cubicBezTo>
                  <a:lnTo>
                    <a:pt x="1189069" y="618697"/>
                  </a:lnTo>
                  <a:cubicBezTo>
                    <a:pt x="1189069" y="631510"/>
                    <a:pt x="1178682" y="641897"/>
                    <a:pt x="1165869" y="641897"/>
                  </a:cubicBezTo>
                  <a:lnTo>
                    <a:pt x="23200" y="641897"/>
                  </a:lnTo>
                  <a:cubicBezTo>
                    <a:pt x="17047" y="641897"/>
                    <a:pt x="11146" y="639453"/>
                    <a:pt x="6795" y="635102"/>
                  </a:cubicBezTo>
                  <a:cubicBezTo>
                    <a:pt x="2444" y="630751"/>
                    <a:pt x="0" y="624850"/>
                    <a:pt x="0" y="618697"/>
                  </a:cubicBezTo>
                  <a:lnTo>
                    <a:pt x="0" y="23200"/>
                  </a:lnTo>
                  <a:cubicBezTo>
                    <a:pt x="0" y="17047"/>
                    <a:pt x="2444" y="11146"/>
                    <a:pt x="6795" y="6795"/>
                  </a:cubicBezTo>
                  <a:cubicBezTo>
                    <a:pt x="11146" y="2444"/>
                    <a:pt x="17047" y="0"/>
                    <a:pt x="23200" y="0"/>
                  </a:cubicBezTo>
                  <a:close/>
                </a:path>
              </a:pathLst>
            </a:custGeom>
            <a:blipFill>
              <a:blip r:embed="rId3"/>
              <a:stretch>
                <a:fillRect t="-73645" b="-73645"/>
              </a:stretch>
            </a:blipFill>
          </p:spPr>
          <p:txBody>
            <a:bodyPr/>
            <a:lstStyle/>
            <a:p>
              <a:endParaRPr lang="en-GB"/>
            </a:p>
          </p:txBody>
        </p:sp>
      </p:grpSp>
      <p:grpSp>
        <p:nvGrpSpPr>
          <p:cNvPr id="8" name="Group 8"/>
          <p:cNvGrpSpPr/>
          <p:nvPr/>
        </p:nvGrpSpPr>
        <p:grpSpPr>
          <a:xfrm>
            <a:off x="1041439" y="1622883"/>
            <a:ext cx="7675071" cy="8586749"/>
            <a:chOff x="0" y="0"/>
            <a:chExt cx="1189069" cy="1330312"/>
          </a:xfrm>
        </p:grpSpPr>
        <p:sp>
          <p:nvSpPr>
            <p:cNvPr id="9" name="Freeform 9"/>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t="-64274" b="-29270"/>
              </a:stretch>
            </a:blipFill>
          </p:spPr>
          <p:txBody>
            <a:bodyPr/>
            <a:lstStyle/>
            <a:p>
              <a:endParaRPr lang="en-GB"/>
            </a:p>
          </p:txBody>
        </p:sp>
      </p:grpSp>
      <p:grpSp>
        <p:nvGrpSpPr>
          <p:cNvPr id="10" name="Group 10"/>
          <p:cNvGrpSpPr/>
          <p:nvPr/>
        </p:nvGrpSpPr>
        <p:grpSpPr>
          <a:xfrm>
            <a:off x="9571490" y="5985202"/>
            <a:ext cx="7675071" cy="4224431"/>
            <a:chOff x="0" y="0"/>
            <a:chExt cx="1189069" cy="654475"/>
          </a:xfrm>
        </p:grpSpPr>
        <p:sp>
          <p:nvSpPr>
            <p:cNvPr id="11" name="Freeform 11"/>
            <p:cNvSpPr/>
            <p:nvPr/>
          </p:nvSpPr>
          <p:spPr>
            <a:xfrm>
              <a:off x="0" y="0"/>
              <a:ext cx="1189069" cy="654475"/>
            </a:xfrm>
            <a:custGeom>
              <a:avLst/>
              <a:gdLst/>
              <a:ahLst/>
              <a:cxnLst/>
              <a:rect l="l" t="t" r="r" b="b"/>
              <a:pathLst>
                <a:path w="1189069" h="654475">
                  <a:moveTo>
                    <a:pt x="23200" y="0"/>
                  </a:moveTo>
                  <a:lnTo>
                    <a:pt x="1165869" y="0"/>
                  </a:lnTo>
                  <a:cubicBezTo>
                    <a:pt x="1178682" y="0"/>
                    <a:pt x="1189069" y="10387"/>
                    <a:pt x="1189069" y="23200"/>
                  </a:cubicBezTo>
                  <a:lnTo>
                    <a:pt x="1189069" y="631275"/>
                  </a:lnTo>
                  <a:cubicBezTo>
                    <a:pt x="1189069" y="637428"/>
                    <a:pt x="1186625" y="643329"/>
                    <a:pt x="1182274" y="647680"/>
                  </a:cubicBezTo>
                  <a:cubicBezTo>
                    <a:pt x="1177923" y="652031"/>
                    <a:pt x="1172022" y="654475"/>
                    <a:pt x="1165869" y="654475"/>
                  </a:cubicBezTo>
                  <a:lnTo>
                    <a:pt x="23200" y="654475"/>
                  </a:lnTo>
                  <a:cubicBezTo>
                    <a:pt x="17047" y="654475"/>
                    <a:pt x="11146" y="652031"/>
                    <a:pt x="6795" y="647680"/>
                  </a:cubicBezTo>
                  <a:cubicBezTo>
                    <a:pt x="2444" y="643329"/>
                    <a:pt x="0" y="637428"/>
                    <a:pt x="0" y="631275"/>
                  </a:cubicBezTo>
                  <a:lnTo>
                    <a:pt x="0" y="23200"/>
                  </a:lnTo>
                  <a:cubicBezTo>
                    <a:pt x="0" y="17047"/>
                    <a:pt x="2444" y="11146"/>
                    <a:pt x="6795" y="6795"/>
                  </a:cubicBezTo>
                  <a:cubicBezTo>
                    <a:pt x="11146" y="2444"/>
                    <a:pt x="17047" y="0"/>
                    <a:pt x="23200" y="0"/>
                  </a:cubicBezTo>
                  <a:close/>
                </a:path>
              </a:pathLst>
            </a:custGeom>
            <a:blipFill>
              <a:blip r:embed="rId5"/>
              <a:stretch>
                <a:fillRect t="-2688" b="-2688"/>
              </a:stretch>
            </a:blipFill>
          </p:spPr>
          <p:txBody>
            <a:bodyPr/>
            <a:lstStyle/>
            <a:p>
              <a:endParaRPr lang="en-GB"/>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58752" y="1489533"/>
            <a:ext cx="7675071" cy="8586749"/>
            <a:chOff x="0" y="0"/>
            <a:chExt cx="1189069" cy="1330312"/>
          </a:xfrm>
        </p:grpSpPr>
        <p:sp>
          <p:nvSpPr>
            <p:cNvPr id="6" name="Freeform 6"/>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l="-23425" r="-44698"/>
              </a:stretch>
            </a:blipFill>
          </p:spPr>
          <p:txBody>
            <a:bodyPr/>
            <a:lstStyle/>
            <a:p>
              <a:endParaRPr lang="en-GB"/>
            </a:p>
          </p:txBody>
        </p:sp>
      </p:grpSp>
      <p:grpSp>
        <p:nvGrpSpPr>
          <p:cNvPr id="7" name="Group 7"/>
          <p:cNvGrpSpPr/>
          <p:nvPr/>
        </p:nvGrpSpPr>
        <p:grpSpPr>
          <a:xfrm>
            <a:off x="1028700" y="1489533"/>
            <a:ext cx="8101306" cy="8586749"/>
            <a:chOff x="0" y="0"/>
            <a:chExt cx="2133677" cy="2261531"/>
          </a:xfrm>
        </p:grpSpPr>
        <p:sp>
          <p:nvSpPr>
            <p:cNvPr id="8" name="Freeform 8"/>
            <p:cNvSpPr/>
            <p:nvPr/>
          </p:nvSpPr>
          <p:spPr>
            <a:xfrm>
              <a:off x="0" y="0"/>
              <a:ext cx="2133677" cy="2261531"/>
            </a:xfrm>
            <a:custGeom>
              <a:avLst/>
              <a:gdLst/>
              <a:ahLst/>
              <a:cxnLst/>
              <a:rect l="l" t="t" r="r" b="b"/>
              <a:pathLst>
                <a:path w="2133677" h="2261531">
                  <a:moveTo>
                    <a:pt x="21980" y="0"/>
                  </a:moveTo>
                  <a:lnTo>
                    <a:pt x="2111698" y="0"/>
                  </a:lnTo>
                  <a:cubicBezTo>
                    <a:pt x="2117527" y="0"/>
                    <a:pt x="2123118" y="2316"/>
                    <a:pt x="2127240" y="6438"/>
                  </a:cubicBezTo>
                  <a:cubicBezTo>
                    <a:pt x="2131362" y="10560"/>
                    <a:pt x="2133677" y="16150"/>
                    <a:pt x="2133677" y="21980"/>
                  </a:cubicBezTo>
                  <a:lnTo>
                    <a:pt x="2133677" y="2239551"/>
                  </a:lnTo>
                  <a:cubicBezTo>
                    <a:pt x="2133677" y="2251690"/>
                    <a:pt x="2123837" y="2261531"/>
                    <a:pt x="2111698" y="2261531"/>
                  </a:cubicBezTo>
                  <a:lnTo>
                    <a:pt x="21980" y="2261531"/>
                  </a:lnTo>
                  <a:cubicBezTo>
                    <a:pt x="16150" y="2261531"/>
                    <a:pt x="10560" y="2259215"/>
                    <a:pt x="6438" y="2255093"/>
                  </a:cubicBezTo>
                  <a:cubicBezTo>
                    <a:pt x="2316" y="2250971"/>
                    <a:pt x="0" y="2245380"/>
                    <a:pt x="0" y="2239551"/>
                  </a:cubicBezTo>
                  <a:lnTo>
                    <a:pt x="0" y="21980"/>
                  </a:lnTo>
                  <a:cubicBezTo>
                    <a:pt x="0" y="16150"/>
                    <a:pt x="2316" y="10560"/>
                    <a:pt x="6438" y="6438"/>
                  </a:cubicBezTo>
                  <a:cubicBezTo>
                    <a:pt x="10560" y="2316"/>
                    <a:pt x="16150" y="0"/>
                    <a:pt x="21980" y="0"/>
                  </a:cubicBezTo>
                  <a:close/>
                </a:path>
              </a:pathLst>
            </a:custGeom>
            <a:solidFill>
              <a:srgbClr val="FFEA64"/>
            </a:solidFill>
          </p:spPr>
          <p:txBody>
            <a:bodyPr/>
            <a:lstStyle/>
            <a:p>
              <a:endParaRPr lang="en-GB"/>
            </a:p>
          </p:txBody>
        </p:sp>
        <p:sp>
          <p:nvSpPr>
            <p:cNvPr id="9" name="TextBox 9"/>
            <p:cNvSpPr txBox="1"/>
            <p:nvPr/>
          </p:nvSpPr>
          <p:spPr>
            <a:xfrm>
              <a:off x="0" y="47625"/>
              <a:ext cx="2133677" cy="2213906"/>
            </a:xfrm>
            <a:prstGeom prst="rect">
              <a:avLst/>
            </a:prstGeom>
          </p:spPr>
          <p:txBody>
            <a:bodyPr lIns="50800" tIns="50800" rIns="50800" bIns="50800" rtlCol="0" anchor="ctr"/>
            <a:lstStyle/>
            <a:p>
              <a:pPr algn="ctr">
                <a:lnSpc>
                  <a:spcPts val="2582"/>
                </a:lnSpc>
              </a:pPr>
              <a:endParaRPr/>
            </a:p>
          </p:txBody>
        </p:sp>
      </p:grpSp>
      <p:sp>
        <p:nvSpPr>
          <p:cNvPr id="10" name="Freeform 10"/>
          <p:cNvSpPr/>
          <p:nvPr/>
        </p:nvSpPr>
        <p:spPr>
          <a:xfrm>
            <a:off x="1476423" y="2044615"/>
            <a:ext cx="2834418" cy="2808650"/>
          </a:xfrm>
          <a:custGeom>
            <a:avLst/>
            <a:gdLst/>
            <a:ahLst/>
            <a:cxnLst/>
            <a:rect l="l" t="t" r="r" b="b"/>
            <a:pathLst>
              <a:path w="2834418" h="2808650">
                <a:moveTo>
                  <a:pt x="0" y="0"/>
                </a:moveTo>
                <a:lnTo>
                  <a:pt x="2834418" y="0"/>
                </a:lnTo>
                <a:lnTo>
                  <a:pt x="2834418" y="2808651"/>
                </a:lnTo>
                <a:lnTo>
                  <a:pt x="0" y="2808651"/>
                </a:lnTo>
                <a:lnTo>
                  <a:pt x="0" y="0"/>
                </a:lnTo>
                <a:close/>
              </a:path>
            </a:pathLst>
          </a:custGeom>
          <a:blipFill>
            <a:blip r:embed="rId4"/>
            <a:stretch>
              <a:fillRect/>
            </a:stretch>
          </a:blipFill>
        </p:spPr>
        <p:txBody>
          <a:bodyPr/>
          <a:lstStyle/>
          <a:p>
            <a:endParaRPr lang="en-GB"/>
          </a:p>
        </p:txBody>
      </p:sp>
      <p:sp>
        <p:nvSpPr>
          <p:cNvPr id="11" name="Freeform 11"/>
          <p:cNvSpPr/>
          <p:nvPr/>
        </p:nvSpPr>
        <p:spPr>
          <a:xfrm>
            <a:off x="6446712" y="5493876"/>
            <a:ext cx="2054180" cy="1716927"/>
          </a:xfrm>
          <a:custGeom>
            <a:avLst/>
            <a:gdLst/>
            <a:ahLst/>
            <a:cxnLst/>
            <a:rect l="l" t="t" r="r" b="b"/>
            <a:pathLst>
              <a:path w="2054180" h="1716927">
                <a:moveTo>
                  <a:pt x="0" y="0"/>
                </a:moveTo>
                <a:lnTo>
                  <a:pt x="2054180" y="0"/>
                </a:lnTo>
                <a:lnTo>
                  <a:pt x="2054180" y="1716927"/>
                </a:lnTo>
                <a:lnTo>
                  <a:pt x="0" y="1716927"/>
                </a:lnTo>
                <a:lnTo>
                  <a:pt x="0" y="0"/>
                </a:lnTo>
                <a:close/>
              </a:path>
            </a:pathLst>
          </a:custGeom>
          <a:blipFill>
            <a:blip r:embed="rId5"/>
            <a:stretch>
              <a:fillRect/>
            </a:stretch>
          </a:blipFill>
        </p:spPr>
        <p:txBody>
          <a:bodyPr/>
          <a:lstStyle/>
          <a:p>
            <a:endParaRPr lang="en-GB"/>
          </a:p>
        </p:txBody>
      </p:sp>
      <p:sp>
        <p:nvSpPr>
          <p:cNvPr id="12" name="TextBox 12"/>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Why </a:t>
            </a:r>
            <a:r>
              <a:rPr lang="en-US" sz="5499" b="1">
                <a:solidFill>
                  <a:srgbClr val="FFEA64"/>
                </a:solidFill>
                <a:latin typeface="Montserrat Semi-Bold Bold"/>
                <a:ea typeface="Montserrat Semi-Bold Bold"/>
                <a:cs typeface="Montserrat Semi-Bold Bold"/>
                <a:sym typeface="Montserrat Semi-Bold Bold"/>
              </a:rPr>
              <a:t>Your </a:t>
            </a:r>
            <a:r>
              <a:rPr lang="en-US" sz="5499" b="1">
                <a:solidFill>
                  <a:srgbClr val="FFFFFF"/>
                </a:solidFill>
                <a:latin typeface="Montserrat Semi-Bold Bold"/>
                <a:ea typeface="Montserrat Semi-Bold Bold"/>
                <a:cs typeface="Montserrat Semi-Bold Bold"/>
                <a:sym typeface="Montserrat Semi-Bold Bold"/>
              </a:rPr>
              <a:t>Support Matters</a:t>
            </a:r>
          </a:p>
        </p:txBody>
      </p:sp>
      <p:sp>
        <p:nvSpPr>
          <p:cNvPr id="13" name="TextBox 13"/>
          <p:cNvSpPr txBox="1"/>
          <p:nvPr/>
        </p:nvSpPr>
        <p:spPr>
          <a:xfrm>
            <a:off x="4738016" y="1557524"/>
            <a:ext cx="4285011" cy="1874797"/>
          </a:xfrm>
          <a:prstGeom prst="rect">
            <a:avLst/>
          </a:prstGeom>
        </p:spPr>
        <p:txBody>
          <a:bodyPr wrap="square" lIns="0" tIns="0" rIns="0" bIns="0" rtlCol="0" anchor="t">
            <a:spAutoFit/>
          </a:bodyPr>
          <a:lstStyle/>
          <a:p>
            <a:pPr algn="ctr">
              <a:lnSpc>
                <a:spcPts val="15389"/>
              </a:lnSpc>
            </a:pPr>
            <a:r>
              <a:rPr lang="en-US" sz="10992" dirty="0">
                <a:solidFill>
                  <a:srgbClr val="2D4399"/>
                </a:solidFill>
                <a:latin typeface="Montserrat Semi-Bold"/>
                <a:ea typeface="Montserrat Semi-Bold"/>
                <a:cs typeface="Montserrat Semi-Bold"/>
                <a:sym typeface="Montserrat Semi-Bold"/>
              </a:rPr>
              <a:t>200+</a:t>
            </a:r>
          </a:p>
        </p:txBody>
      </p:sp>
      <p:sp>
        <p:nvSpPr>
          <p:cNvPr id="14" name="TextBox 14"/>
          <p:cNvSpPr txBox="1"/>
          <p:nvPr/>
        </p:nvSpPr>
        <p:spPr>
          <a:xfrm>
            <a:off x="4738017" y="3432321"/>
            <a:ext cx="4285011" cy="1420944"/>
          </a:xfrm>
          <a:prstGeom prst="rect">
            <a:avLst/>
          </a:prstGeom>
        </p:spPr>
        <p:txBody>
          <a:bodyPr lIns="0" tIns="0" rIns="0" bIns="0" rtlCol="0" anchor="t">
            <a:spAutoFit/>
          </a:bodyPr>
          <a:lstStyle/>
          <a:p>
            <a:pPr algn="l">
              <a:lnSpc>
                <a:spcPts val="3768"/>
              </a:lnSpc>
            </a:pPr>
            <a:r>
              <a:rPr lang="en-US" sz="3140" dirty="0">
                <a:solidFill>
                  <a:srgbClr val="545454"/>
                </a:solidFill>
                <a:latin typeface="Montserrat 2"/>
                <a:ea typeface="Montserrat 2"/>
                <a:cs typeface="Montserrat 2"/>
                <a:sym typeface="Montserrat 2"/>
              </a:rPr>
              <a:t>children and families currently supported by Alexander Devine</a:t>
            </a:r>
          </a:p>
        </p:txBody>
      </p:sp>
      <p:sp>
        <p:nvSpPr>
          <p:cNvPr id="15" name="TextBox 15"/>
          <p:cNvSpPr txBox="1"/>
          <p:nvPr/>
        </p:nvSpPr>
        <p:spPr>
          <a:xfrm>
            <a:off x="1476422" y="5336006"/>
            <a:ext cx="4771977" cy="1874797"/>
          </a:xfrm>
          <a:prstGeom prst="rect">
            <a:avLst/>
          </a:prstGeom>
        </p:spPr>
        <p:txBody>
          <a:bodyPr wrap="square" lIns="0" tIns="0" rIns="0" bIns="0" rtlCol="0" anchor="t">
            <a:spAutoFit/>
          </a:bodyPr>
          <a:lstStyle/>
          <a:p>
            <a:pPr algn="ctr">
              <a:lnSpc>
                <a:spcPts val="15389"/>
              </a:lnSpc>
            </a:pPr>
            <a:r>
              <a:rPr lang="en-US" sz="10992" dirty="0">
                <a:solidFill>
                  <a:srgbClr val="2D4399"/>
                </a:solidFill>
                <a:latin typeface="Montserrat Semi-Bold"/>
                <a:ea typeface="Montserrat Semi-Bold"/>
                <a:cs typeface="Montserrat Semi-Bold"/>
                <a:sym typeface="Montserrat Semi-Bold"/>
              </a:rPr>
              <a:t>1,370+</a:t>
            </a:r>
          </a:p>
        </p:txBody>
      </p:sp>
      <p:sp>
        <p:nvSpPr>
          <p:cNvPr id="16" name="TextBox 16"/>
          <p:cNvSpPr txBox="1"/>
          <p:nvPr/>
        </p:nvSpPr>
        <p:spPr>
          <a:xfrm>
            <a:off x="1476423" y="7427870"/>
            <a:ext cx="7347496" cy="2171116"/>
          </a:xfrm>
          <a:prstGeom prst="rect">
            <a:avLst/>
          </a:prstGeom>
        </p:spPr>
        <p:txBody>
          <a:bodyPr lIns="0" tIns="0" rIns="0" bIns="0" rtlCol="0" anchor="t">
            <a:spAutoFit/>
          </a:bodyPr>
          <a:lstStyle/>
          <a:p>
            <a:pPr algn="l">
              <a:lnSpc>
                <a:spcPts val="4396"/>
              </a:lnSpc>
            </a:pPr>
            <a:r>
              <a:rPr lang="en-US" sz="3140">
                <a:solidFill>
                  <a:srgbClr val="545454"/>
                </a:solidFill>
                <a:latin typeface="Montserrat 2"/>
                <a:ea typeface="Montserrat 2"/>
                <a:cs typeface="Montserrat 2"/>
                <a:sym typeface="Montserrat 2"/>
              </a:rPr>
              <a:t>children in Berkshire alone with </a:t>
            </a:r>
          </a:p>
          <a:p>
            <a:pPr algn="l">
              <a:lnSpc>
                <a:spcPts val="4396"/>
              </a:lnSpc>
            </a:pPr>
            <a:r>
              <a:rPr lang="en-US" sz="3140">
                <a:solidFill>
                  <a:srgbClr val="545454"/>
                </a:solidFill>
                <a:latin typeface="Montserrat 2"/>
                <a:ea typeface="Montserrat 2"/>
                <a:cs typeface="Montserrat 2"/>
                <a:sym typeface="Montserrat 2"/>
              </a:rPr>
              <a:t>life-limiting conditions and research shows that this number is likely to increase by a further              by 2030 </a:t>
            </a:r>
          </a:p>
        </p:txBody>
      </p:sp>
      <p:sp>
        <p:nvSpPr>
          <p:cNvPr id="17" name="TextBox 17"/>
          <p:cNvSpPr txBox="1"/>
          <p:nvPr/>
        </p:nvSpPr>
        <p:spPr>
          <a:xfrm>
            <a:off x="5729900" y="8860085"/>
            <a:ext cx="1150622" cy="935138"/>
          </a:xfrm>
          <a:prstGeom prst="rect">
            <a:avLst/>
          </a:prstGeom>
        </p:spPr>
        <p:txBody>
          <a:bodyPr lIns="0" tIns="0" rIns="0" bIns="0" rtlCol="0" anchor="t">
            <a:spAutoFit/>
          </a:bodyPr>
          <a:lstStyle/>
          <a:p>
            <a:pPr algn="ctr">
              <a:lnSpc>
                <a:spcPts val="7819"/>
              </a:lnSpc>
            </a:pPr>
            <a:r>
              <a:rPr lang="en-US" sz="5585">
                <a:solidFill>
                  <a:srgbClr val="2D4399"/>
                </a:solidFill>
                <a:latin typeface="Montserrat Semi-Bold"/>
                <a:ea typeface="Montserrat Semi-Bold"/>
                <a:cs typeface="Montserrat Semi-Bold"/>
                <a:sym typeface="Montserrat Semi-Bold"/>
              </a:rPr>
              <a:t>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Freeform 2"/>
          <p:cNvSpPr/>
          <p:nvPr/>
        </p:nvSpPr>
        <p:spPr>
          <a:xfrm>
            <a:off x="13868400" y="5362113"/>
            <a:ext cx="2396854" cy="2369889"/>
          </a:xfrm>
          <a:custGeom>
            <a:avLst/>
            <a:gdLst/>
            <a:ahLst/>
            <a:cxnLst/>
            <a:rect l="l" t="t" r="r" b="b"/>
            <a:pathLst>
              <a:path w="2396854" h="2369889">
                <a:moveTo>
                  <a:pt x="0" y="0"/>
                </a:moveTo>
                <a:lnTo>
                  <a:pt x="2396854" y="0"/>
                </a:lnTo>
                <a:lnTo>
                  <a:pt x="2396854" y="2369889"/>
                </a:lnTo>
                <a:lnTo>
                  <a:pt x="0" y="23698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a:off x="1905000" y="5719713"/>
            <a:ext cx="2055979" cy="2012289"/>
          </a:xfrm>
          <a:custGeom>
            <a:avLst/>
            <a:gdLst/>
            <a:ahLst/>
            <a:cxnLst/>
            <a:rect l="l" t="t" r="r" b="b"/>
            <a:pathLst>
              <a:path w="2055979" h="2012289">
                <a:moveTo>
                  <a:pt x="0" y="0"/>
                </a:moveTo>
                <a:lnTo>
                  <a:pt x="2055979" y="0"/>
                </a:lnTo>
                <a:lnTo>
                  <a:pt x="2055979" y="2012289"/>
                </a:lnTo>
                <a:lnTo>
                  <a:pt x="0" y="20122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5908518" y="1615277"/>
            <a:ext cx="6374569" cy="6075679"/>
          </a:xfrm>
          <a:custGeom>
            <a:avLst/>
            <a:gdLst/>
            <a:ahLst/>
            <a:cxnLst/>
            <a:rect l="l" t="t" r="r" b="b"/>
            <a:pathLst>
              <a:path w="6374569" h="6075679">
                <a:moveTo>
                  <a:pt x="0" y="0"/>
                </a:moveTo>
                <a:lnTo>
                  <a:pt x="6374569" y="0"/>
                </a:lnTo>
                <a:lnTo>
                  <a:pt x="6374569" y="6075679"/>
                </a:lnTo>
                <a:lnTo>
                  <a:pt x="0" y="6075679"/>
                </a:lnTo>
                <a:lnTo>
                  <a:pt x="0" y="0"/>
                </a:lnTo>
                <a:close/>
              </a:path>
            </a:pathLst>
          </a:custGeom>
          <a:blipFill>
            <a:blip r:embed="rId4"/>
            <a:stretch>
              <a:fillRect t="-15724" b="-15724"/>
            </a:stretch>
          </a:blipFill>
        </p:spPr>
        <p:txBody>
          <a:bodyPr/>
          <a:lstStyle/>
          <a:p>
            <a:endParaRPr lang="en-GB"/>
          </a:p>
        </p:txBody>
      </p:sp>
      <p:sp>
        <p:nvSpPr>
          <p:cNvPr id="5" name="TextBox 5"/>
          <p:cNvSpPr txBox="1"/>
          <p:nvPr/>
        </p:nvSpPr>
        <p:spPr>
          <a:xfrm>
            <a:off x="12597412" y="2140758"/>
            <a:ext cx="4661888" cy="2668905"/>
          </a:xfrm>
          <a:prstGeom prst="rect">
            <a:avLst/>
          </a:prstGeom>
        </p:spPr>
        <p:txBody>
          <a:bodyPr lIns="0" tIns="0" rIns="0" bIns="0" rtlCol="0" anchor="t">
            <a:spAutoFit/>
          </a:bodyPr>
          <a:lstStyle/>
          <a:p>
            <a:pPr algn="ctr">
              <a:lnSpc>
                <a:spcPts val="5309"/>
              </a:lnSpc>
            </a:pPr>
            <a:r>
              <a:rPr lang="en-US" sz="4500">
                <a:solidFill>
                  <a:srgbClr val="2D4399"/>
                </a:solidFill>
                <a:latin typeface="Montserrat Semi-Bold"/>
                <a:ea typeface="Montserrat Semi-Bold"/>
                <a:cs typeface="Montserrat Semi-Bold"/>
                <a:sym typeface="Montserrat Semi-Bold"/>
              </a:rPr>
              <a:t>Only </a:t>
            </a:r>
            <a:r>
              <a:rPr lang="en-US" sz="4500">
                <a:solidFill>
                  <a:srgbClr val="FFEA64"/>
                </a:solidFill>
                <a:latin typeface="Montserrat Semi-Bold"/>
                <a:ea typeface="Montserrat Semi-Bold"/>
                <a:cs typeface="Montserrat Semi-Bold"/>
                <a:sym typeface="Montserrat Semi-Bold"/>
              </a:rPr>
              <a:t>9 minutes</a:t>
            </a:r>
            <a:r>
              <a:rPr lang="en-US" sz="4500">
                <a:solidFill>
                  <a:srgbClr val="2D4399"/>
                </a:solidFill>
                <a:latin typeface="Montserrat Semi-Bold"/>
                <a:ea typeface="Montserrat Semi-Bold"/>
                <a:cs typeface="Montserrat Semi-Bold"/>
                <a:sym typeface="Montserrat Semi-Bold"/>
              </a:rPr>
              <a:t> of each hour is covered by funding.</a:t>
            </a:r>
          </a:p>
        </p:txBody>
      </p:sp>
      <p:sp>
        <p:nvSpPr>
          <p:cNvPr id="6" name="TextBox 6"/>
          <p:cNvSpPr txBox="1"/>
          <p:nvPr/>
        </p:nvSpPr>
        <p:spPr>
          <a:xfrm>
            <a:off x="533400" y="2384510"/>
            <a:ext cx="5060793" cy="2718693"/>
          </a:xfrm>
          <a:prstGeom prst="rect">
            <a:avLst/>
          </a:prstGeom>
        </p:spPr>
        <p:txBody>
          <a:bodyPr wrap="square" lIns="0" tIns="0" rIns="0" bIns="0" rtlCol="0" anchor="t">
            <a:spAutoFit/>
          </a:bodyPr>
          <a:lstStyle/>
          <a:p>
            <a:pPr algn="ctr">
              <a:lnSpc>
                <a:spcPts val="5309"/>
              </a:lnSpc>
              <a:spcBef>
                <a:spcPct val="0"/>
              </a:spcBef>
            </a:pPr>
            <a:r>
              <a:rPr lang="en-US" sz="4500" dirty="0">
                <a:solidFill>
                  <a:srgbClr val="2D4399"/>
                </a:solidFill>
                <a:latin typeface="Montserrat Semi-Bold"/>
                <a:ea typeface="Montserrat Semi-Bold"/>
                <a:cs typeface="Montserrat Semi-Bold"/>
                <a:sym typeface="Montserrat Semi-Bold"/>
              </a:rPr>
              <a:t>It currently costs </a:t>
            </a:r>
            <a:r>
              <a:rPr lang="en-US" sz="4500" dirty="0">
                <a:solidFill>
                  <a:srgbClr val="FFEA64"/>
                </a:solidFill>
                <a:latin typeface="Montserrat Semi-Bold"/>
                <a:ea typeface="Montserrat Semi-Bold"/>
                <a:cs typeface="Montserrat Semi-Bold"/>
                <a:sym typeface="Montserrat Semi-Bold"/>
              </a:rPr>
              <a:t>£3.4 million</a:t>
            </a:r>
            <a:r>
              <a:rPr lang="en-US" sz="4500" dirty="0">
                <a:solidFill>
                  <a:srgbClr val="2D4399"/>
                </a:solidFill>
                <a:latin typeface="Montserrat Semi-Bold"/>
                <a:ea typeface="Montserrat Semi-Bold"/>
                <a:cs typeface="Montserrat Semi-Bold"/>
                <a:sym typeface="Montserrat Semi-Bold"/>
              </a:rPr>
              <a:t> per year to run our hospice service.</a:t>
            </a:r>
          </a:p>
        </p:txBody>
      </p:sp>
      <p:sp>
        <p:nvSpPr>
          <p:cNvPr id="7" name="TextBox 7"/>
          <p:cNvSpPr txBox="1"/>
          <p:nvPr/>
        </p:nvSpPr>
        <p:spPr>
          <a:xfrm>
            <a:off x="4800161" y="8115436"/>
            <a:ext cx="8687677" cy="1556331"/>
          </a:xfrm>
          <a:prstGeom prst="rect">
            <a:avLst/>
          </a:prstGeom>
        </p:spPr>
        <p:txBody>
          <a:bodyPr lIns="0" tIns="0" rIns="0" bIns="0" rtlCol="0" anchor="t">
            <a:spAutoFit/>
          </a:bodyPr>
          <a:lstStyle/>
          <a:p>
            <a:pPr algn="ctr">
              <a:lnSpc>
                <a:spcPts val="6170"/>
              </a:lnSpc>
              <a:spcBef>
                <a:spcPct val="0"/>
              </a:spcBef>
            </a:pPr>
            <a:r>
              <a:rPr lang="en-US" sz="5228">
                <a:solidFill>
                  <a:srgbClr val="2D4399"/>
                </a:solidFill>
                <a:latin typeface="Montserrat Semi-Bold"/>
                <a:ea typeface="Montserrat Semi-Bold"/>
                <a:cs typeface="Montserrat Semi-Bold"/>
                <a:sym typeface="Montserrat Semi-Bold"/>
              </a:rPr>
              <a:t>Only </a:t>
            </a:r>
            <a:r>
              <a:rPr lang="en-US" sz="5228">
                <a:solidFill>
                  <a:srgbClr val="FFEA64"/>
                </a:solidFill>
                <a:latin typeface="Montserrat Semi-Bold"/>
                <a:ea typeface="Montserrat Semi-Bold"/>
                <a:cs typeface="Montserrat Semi-Bold"/>
                <a:sym typeface="Montserrat Semi-Bold"/>
              </a:rPr>
              <a:t>15%</a:t>
            </a:r>
            <a:r>
              <a:rPr lang="en-US" sz="5228">
                <a:solidFill>
                  <a:srgbClr val="2D4399"/>
                </a:solidFill>
                <a:latin typeface="Montserrat Semi-Bold"/>
                <a:ea typeface="Montserrat Semi-Bold"/>
                <a:cs typeface="Montserrat Semi-Bold"/>
                <a:sym typeface="Montserrat Semi-Bold"/>
              </a:rPr>
              <a:t> funded by the Government and NHS.</a:t>
            </a:r>
          </a:p>
        </p:txBody>
      </p:sp>
      <p:grpSp>
        <p:nvGrpSpPr>
          <p:cNvPr id="8" name="Group 8"/>
          <p:cNvGrpSpPr/>
          <p:nvPr/>
        </p:nvGrpSpPr>
        <p:grpSpPr>
          <a:xfrm>
            <a:off x="-27988" y="0"/>
            <a:ext cx="18315988" cy="1268252"/>
            <a:chOff x="0" y="0"/>
            <a:chExt cx="4598003" cy="318379"/>
          </a:xfrm>
        </p:grpSpPr>
        <p:sp>
          <p:nvSpPr>
            <p:cNvPr id="9" name="Freeform 9"/>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10" name="TextBox 10"/>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sp>
        <p:nvSpPr>
          <p:cNvPr id="11" name="TextBox 11"/>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Why </a:t>
            </a:r>
            <a:r>
              <a:rPr lang="en-US" sz="5499" b="1">
                <a:solidFill>
                  <a:srgbClr val="FFEA64"/>
                </a:solidFill>
                <a:latin typeface="Montserrat Semi-Bold Bold"/>
                <a:ea typeface="Montserrat Semi-Bold Bold"/>
                <a:cs typeface="Montserrat Semi-Bold Bold"/>
                <a:sym typeface="Montserrat Semi-Bold Bold"/>
              </a:rPr>
              <a:t>Your </a:t>
            </a:r>
            <a:r>
              <a:rPr lang="en-US" sz="5499" b="1">
                <a:solidFill>
                  <a:srgbClr val="FFFFFF"/>
                </a:solidFill>
                <a:latin typeface="Montserrat Semi-Bold Bold"/>
                <a:ea typeface="Montserrat Semi-Bold Bold"/>
                <a:cs typeface="Montserrat Semi-Bold Bold"/>
                <a:sym typeface="Montserrat Semi-Bold Bold"/>
              </a:rPr>
              <a:t>Support Matters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1679368" y="1663129"/>
            <a:ext cx="3005338" cy="3005338"/>
            <a:chOff x="0" y="0"/>
            <a:chExt cx="6350000" cy="6350000"/>
          </a:xfrm>
        </p:grpSpPr>
        <p:sp>
          <p:nvSpPr>
            <p:cNvPr id="6" name="Freeform 6"/>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3"/>
              <a:stretch>
                <a:fillRect l="-25121" r="-25121"/>
              </a:stretch>
            </a:blipFill>
          </p:spPr>
          <p:txBody>
            <a:bodyPr/>
            <a:lstStyle/>
            <a:p>
              <a:endParaRPr lang="en-GB"/>
            </a:p>
          </p:txBody>
        </p:sp>
      </p:grpSp>
      <p:grpSp>
        <p:nvGrpSpPr>
          <p:cNvPr id="7" name="Group 7"/>
          <p:cNvGrpSpPr/>
          <p:nvPr/>
        </p:nvGrpSpPr>
        <p:grpSpPr>
          <a:xfrm>
            <a:off x="1731126" y="6038374"/>
            <a:ext cx="3005338" cy="3005338"/>
            <a:chOff x="0" y="0"/>
            <a:chExt cx="6350000" cy="6350000"/>
          </a:xfrm>
        </p:grpSpPr>
        <p:sp>
          <p:nvSpPr>
            <p:cNvPr id="8" name="Freeform 8"/>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4"/>
              <a:stretch>
                <a:fillRect t="-39825" r="-48702" b="-26439"/>
              </a:stretch>
            </a:blipFill>
          </p:spPr>
          <p:txBody>
            <a:bodyPr/>
            <a:lstStyle/>
            <a:p>
              <a:endParaRPr lang="en-GB"/>
            </a:p>
          </p:txBody>
        </p:sp>
      </p:grpSp>
      <p:grpSp>
        <p:nvGrpSpPr>
          <p:cNvPr id="9" name="Group 9"/>
          <p:cNvGrpSpPr/>
          <p:nvPr/>
        </p:nvGrpSpPr>
        <p:grpSpPr>
          <a:xfrm>
            <a:off x="5916335" y="6004955"/>
            <a:ext cx="3005338" cy="3005338"/>
            <a:chOff x="0" y="0"/>
            <a:chExt cx="6350000" cy="6350000"/>
          </a:xfrm>
        </p:grpSpPr>
        <p:sp>
          <p:nvSpPr>
            <p:cNvPr id="10" name="Freeform 10"/>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5"/>
              <a:stretch>
                <a:fillRect t="-12895" b="-12895"/>
              </a:stretch>
            </a:blipFill>
          </p:spPr>
          <p:txBody>
            <a:bodyPr/>
            <a:lstStyle/>
            <a:p>
              <a:endParaRPr lang="en-GB"/>
            </a:p>
          </p:txBody>
        </p:sp>
      </p:grpSp>
      <p:grpSp>
        <p:nvGrpSpPr>
          <p:cNvPr id="11" name="Group 11"/>
          <p:cNvGrpSpPr/>
          <p:nvPr/>
        </p:nvGrpSpPr>
        <p:grpSpPr>
          <a:xfrm>
            <a:off x="9844701" y="6021665"/>
            <a:ext cx="3005338" cy="3005338"/>
            <a:chOff x="0" y="0"/>
            <a:chExt cx="6350000" cy="6350000"/>
          </a:xfrm>
        </p:grpSpPr>
        <p:sp>
          <p:nvSpPr>
            <p:cNvPr id="12" name="Freeform 12"/>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6"/>
              <a:stretch>
                <a:fillRect r="-705" b="-5122"/>
              </a:stretch>
            </a:blipFill>
          </p:spPr>
          <p:txBody>
            <a:bodyPr/>
            <a:lstStyle/>
            <a:p>
              <a:endParaRPr lang="en-GB"/>
            </a:p>
          </p:txBody>
        </p:sp>
      </p:grpSp>
      <p:sp>
        <p:nvSpPr>
          <p:cNvPr id="13" name="TextBox 13"/>
          <p:cNvSpPr txBox="1"/>
          <p:nvPr/>
        </p:nvSpPr>
        <p:spPr>
          <a:xfrm>
            <a:off x="1561352" y="4819138"/>
            <a:ext cx="3241372" cy="969082"/>
          </a:xfrm>
          <a:prstGeom prst="rect">
            <a:avLst/>
          </a:prstGeom>
        </p:spPr>
        <p:txBody>
          <a:bodyPr lIns="0" tIns="0" rIns="0" bIns="0" rtlCol="0" anchor="t">
            <a:spAutoFit/>
          </a:bodyPr>
          <a:lstStyle/>
          <a:p>
            <a:pPr algn="ctr">
              <a:lnSpc>
                <a:spcPts val="3825"/>
              </a:lnSpc>
              <a:spcBef>
                <a:spcPct val="0"/>
              </a:spcBef>
            </a:pPr>
            <a:r>
              <a:rPr lang="en-US" sz="3241">
                <a:solidFill>
                  <a:srgbClr val="2D4399"/>
                </a:solidFill>
                <a:latin typeface="Montserrat Semi-Bold"/>
                <a:ea typeface="Montserrat Semi-Bold"/>
                <a:cs typeface="Montserrat Semi-Bold"/>
                <a:sym typeface="Montserrat Semi-Bold"/>
              </a:rPr>
              <a:t>Attend a hospice event.</a:t>
            </a:r>
          </a:p>
        </p:txBody>
      </p:sp>
      <p:sp>
        <p:nvSpPr>
          <p:cNvPr id="14" name="TextBox 14"/>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How </a:t>
            </a:r>
            <a:r>
              <a:rPr lang="en-US" sz="5499" b="1">
                <a:solidFill>
                  <a:srgbClr val="FFEA64"/>
                </a:solidFill>
                <a:latin typeface="Montserrat Semi-Bold Bold"/>
                <a:ea typeface="Montserrat Semi-Bold Bold"/>
                <a:cs typeface="Montserrat Semi-Bold Bold"/>
                <a:sym typeface="Montserrat Semi-Bold Bold"/>
              </a:rPr>
              <a:t>You </a:t>
            </a:r>
            <a:r>
              <a:rPr lang="en-US" sz="5499" b="1">
                <a:solidFill>
                  <a:srgbClr val="FFFFFF"/>
                </a:solidFill>
                <a:latin typeface="Montserrat Semi-Bold Bold"/>
                <a:ea typeface="Montserrat Semi-Bold Bold"/>
                <a:cs typeface="Montserrat Semi-Bold Bold"/>
                <a:sym typeface="Montserrat Semi-Bold Bold"/>
              </a:rPr>
              <a:t>Can Help</a:t>
            </a:r>
          </a:p>
        </p:txBody>
      </p:sp>
      <p:grpSp>
        <p:nvGrpSpPr>
          <p:cNvPr id="15" name="Group 15"/>
          <p:cNvGrpSpPr/>
          <p:nvPr/>
        </p:nvGrpSpPr>
        <p:grpSpPr>
          <a:xfrm>
            <a:off x="9501033" y="1574058"/>
            <a:ext cx="3692675" cy="4125091"/>
            <a:chOff x="0" y="0"/>
            <a:chExt cx="4923567" cy="5500121"/>
          </a:xfrm>
        </p:grpSpPr>
        <p:grpSp>
          <p:nvGrpSpPr>
            <p:cNvPr id="16" name="Group 16"/>
            <p:cNvGrpSpPr/>
            <p:nvPr/>
          </p:nvGrpSpPr>
          <p:grpSpPr>
            <a:xfrm>
              <a:off x="458224" y="0"/>
              <a:ext cx="4007118" cy="4007118"/>
              <a:chOff x="0" y="0"/>
              <a:chExt cx="6350000" cy="6350000"/>
            </a:xfrm>
          </p:grpSpPr>
          <p:sp>
            <p:nvSpPr>
              <p:cNvPr id="17" name="Freeform 17"/>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7"/>
                <a:stretch>
                  <a:fillRect t="-16760" b="-16760"/>
                </a:stretch>
              </a:blipFill>
            </p:spPr>
            <p:txBody>
              <a:bodyPr/>
              <a:lstStyle/>
              <a:p>
                <a:endParaRPr lang="en-GB"/>
              </a:p>
            </p:txBody>
          </p:sp>
        </p:grpSp>
        <p:sp>
          <p:nvSpPr>
            <p:cNvPr id="18" name="TextBox 18"/>
            <p:cNvSpPr txBox="1"/>
            <p:nvPr/>
          </p:nvSpPr>
          <p:spPr>
            <a:xfrm>
              <a:off x="0" y="4204837"/>
              <a:ext cx="4923567" cy="1295285"/>
            </a:xfrm>
            <a:prstGeom prst="rect">
              <a:avLst/>
            </a:prstGeom>
          </p:spPr>
          <p:txBody>
            <a:bodyPr lIns="0" tIns="0" rIns="0" bIns="0" rtlCol="0" anchor="t">
              <a:spAutoFit/>
            </a:bodyPr>
            <a:lstStyle/>
            <a:p>
              <a:pPr algn="ctr">
                <a:lnSpc>
                  <a:spcPts val="3825"/>
                </a:lnSpc>
                <a:spcBef>
                  <a:spcPct val="0"/>
                </a:spcBef>
              </a:pPr>
              <a:r>
                <a:rPr lang="en-US" sz="3241" dirty="0">
                  <a:solidFill>
                    <a:srgbClr val="2D4399"/>
                  </a:solidFill>
                  <a:latin typeface="Montserrat Semi-Bold"/>
                  <a:ea typeface="Montserrat Semi-Bold"/>
                  <a:cs typeface="Montserrat Semi-Bold"/>
                  <a:sym typeface="Montserrat Semi-Bold"/>
                </a:rPr>
                <a:t>Set up a regular donation.</a:t>
              </a:r>
            </a:p>
          </p:txBody>
        </p:sp>
      </p:grpSp>
      <p:grpSp>
        <p:nvGrpSpPr>
          <p:cNvPr id="19" name="Group 19"/>
          <p:cNvGrpSpPr/>
          <p:nvPr/>
        </p:nvGrpSpPr>
        <p:grpSpPr>
          <a:xfrm>
            <a:off x="5646988" y="1574058"/>
            <a:ext cx="3544031" cy="4125091"/>
            <a:chOff x="0" y="0"/>
            <a:chExt cx="4725375" cy="5500121"/>
          </a:xfrm>
        </p:grpSpPr>
        <p:grpSp>
          <p:nvGrpSpPr>
            <p:cNvPr id="20" name="Group 20"/>
            <p:cNvGrpSpPr/>
            <p:nvPr/>
          </p:nvGrpSpPr>
          <p:grpSpPr>
            <a:xfrm>
              <a:off x="379541" y="0"/>
              <a:ext cx="4007118" cy="4007118"/>
              <a:chOff x="0" y="0"/>
              <a:chExt cx="6350000" cy="6350000"/>
            </a:xfrm>
          </p:grpSpPr>
          <p:sp>
            <p:nvSpPr>
              <p:cNvPr id="21" name="Freeform 21"/>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8"/>
                <a:stretch>
                  <a:fillRect l="-29451" t="-21200" r="-41114" b="-6595"/>
                </a:stretch>
              </a:blipFill>
            </p:spPr>
            <p:txBody>
              <a:bodyPr/>
              <a:lstStyle/>
              <a:p>
                <a:endParaRPr lang="en-GB"/>
              </a:p>
            </p:txBody>
          </p:sp>
        </p:grpSp>
        <p:sp>
          <p:nvSpPr>
            <p:cNvPr id="22" name="TextBox 22"/>
            <p:cNvSpPr txBox="1"/>
            <p:nvPr/>
          </p:nvSpPr>
          <p:spPr>
            <a:xfrm>
              <a:off x="0" y="4204837"/>
              <a:ext cx="4725375" cy="1295285"/>
            </a:xfrm>
            <a:prstGeom prst="rect">
              <a:avLst/>
            </a:prstGeom>
          </p:spPr>
          <p:txBody>
            <a:bodyPr lIns="0" tIns="0" rIns="0" bIns="0" rtlCol="0" anchor="t">
              <a:spAutoFit/>
            </a:bodyPr>
            <a:lstStyle/>
            <a:p>
              <a:pPr algn="ctr">
                <a:lnSpc>
                  <a:spcPts val="3825"/>
                </a:lnSpc>
                <a:spcBef>
                  <a:spcPct val="0"/>
                </a:spcBef>
              </a:pPr>
              <a:r>
                <a:rPr lang="en-US" sz="3241" dirty="0">
                  <a:solidFill>
                    <a:srgbClr val="2D4399"/>
                  </a:solidFill>
                  <a:latin typeface="Montserrat Semi-Bold"/>
                  <a:ea typeface="Montserrat Semi-Bold"/>
                  <a:cs typeface="Montserrat Semi-Bold"/>
                  <a:sym typeface="Montserrat Semi-Bold"/>
                </a:rPr>
                <a:t>Take on a challenge event.</a:t>
              </a:r>
            </a:p>
          </p:txBody>
        </p:sp>
      </p:grpSp>
      <p:sp>
        <p:nvSpPr>
          <p:cNvPr id="23" name="TextBox 23"/>
          <p:cNvSpPr txBox="1"/>
          <p:nvPr/>
        </p:nvSpPr>
        <p:spPr>
          <a:xfrm>
            <a:off x="13526301" y="4819138"/>
            <a:ext cx="3333698" cy="969082"/>
          </a:xfrm>
          <a:prstGeom prst="rect">
            <a:avLst/>
          </a:prstGeom>
        </p:spPr>
        <p:txBody>
          <a:bodyPr lIns="0" tIns="0" rIns="0" bIns="0" rtlCol="0" anchor="t">
            <a:spAutoFit/>
          </a:bodyPr>
          <a:lstStyle/>
          <a:p>
            <a:pPr algn="ctr">
              <a:lnSpc>
                <a:spcPts val="3825"/>
              </a:lnSpc>
              <a:spcBef>
                <a:spcPct val="0"/>
              </a:spcBef>
            </a:pPr>
            <a:r>
              <a:rPr lang="en-US" sz="3241">
                <a:solidFill>
                  <a:srgbClr val="2D4399"/>
                </a:solidFill>
                <a:latin typeface="Montserrat Semi-Bold"/>
                <a:ea typeface="Montserrat Semi-Bold"/>
                <a:cs typeface="Montserrat Semi-Bold"/>
                <a:sym typeface="Montserrat Semi-Bold"/>
              </a:rPr>
              <a:t>Join our hospice lottery.</a:t>
            </a:r>
          </a:p>
        </p:txBody>
      </p:sp>
      <p:sp>
        <p:nvSpPr>
          <p:cNvPr id="24" name="TextBox 24"/>
          <p:cNvSpPr txBox="1"/>
          <p:nvPr/>
        </p:nvSpPr>
        <p:spPr>
          <a:xfrm>
            <a:off x="1387458" y="9194383"/>
            <a:ext cx="3692675" cy="969082"/>
          </a:xfrm>
          <a:prstGeom prst="rect">
            <a:avLst/>
          </a:prstGeom>
        </p:spPr>
        <p:txBody>
          <a:bodyPr lIns="0" tIns="0" rIns="0" bIns="0" rtlCol="0" anchor="t">
            <a:spAutoFit/>
          </a:bodyPr>
          <a:lstStyle/>
          <a:p>
            <a:pPr algn="ctr">
              <a:lnSpc>
                <a:spcPts val="3825"/>
              </a:lnSpc>
              <a:spcBef>
                <a:spcPct val="0"/>
              </a:spcBef>
            </a:pPr>
            <a:r>
              <a:rPr lang="en-US" sz="3241" dirty="0">
                <a:solidFill>
                  <a:srgbClr val="2D4399"/>
                </a:solidFill>
                <a:latin typeface="Montserrat Semi-Bold"/>
                <a:ea typeface="Montserrat Semi-Bold"/>
                <a:cs typeface="Montserrat Semi-Bold"/>
                <a:sym typeface="Montserrat Semi-Bold"/>
              </a:rPr>
              <a:t>Leave a gift in your will.</a:t>
            </a:r>
          </a:p>
        </p:txBody>
      </p:sp>
      <p:sp>
        <p:nvSpPr>
          <p:cNvPr id="25" name="TextBox 25"/>
          <p:cNvSpPr txBox="1"/>
          <p:nvPr/>
        </p:nvSpPr>
        <p:spPr>
          <a:xfrm>
            <a:off x="5311275" y="9172218"/>
            <a:ext cx="4046383" cy="969082"/>
          </a:xfrm>
          <a:prstGeom prst="rect">
            <a:avLst/>
          </a:prstGeom>
        </p:spPr>
        <p:txBody>
          <a:bodyPr lIns="0" tIns="0" rIns="0" bIns="0" rtlCol="0" anchor="t">
            <a:spAutoFit/>
          </a:bodyPr>
          <a:lstStyle/>
          <a:p>
            <a:pPr algn="ctr">
              <a:lnSpc>
                <a:spcPts val="3825"/>
              </a:lnSpc>
              <a:spcBef>
                <a:spcPct val="0"/>
              </a:spcBef>
            </a:pPr>
            <a:r>
              <a:rPr lang="en-US" sz="3241">
                <a:solidFill>
                  <a:srgbClr val="2D4399"/>
                </a:solidFill>
                <a:latin typeface="Montserrat Semi-Bold"/>
                <a:ea typeface="Montserrat Semi-Bold"/>
                <a:cs typeface="Montserrat Semi-Bold"/>
                <a:sym typeface="Montserrat Semi-Bold"/>
              </a:rPr>
              <a:t>Choose us as your charity of the year.</a:t>
            </a:r>
          </a:p>
        </p:txBody>
      </p:sp>
      <p:sp>
        <p:nvSpPr>
          <p:cNvPr id="26" name="TextBox 26"/>
          <p:cNvSpPr txBox="1"/>
          <p:nvPr/>
        </p:nvSpPr>
        <p:spPr>
          <a:xfrm>
            <a:off x="9680522" y="9177673"/>
            <a:ext cx="3333698" cy="969082"/>
          </a:xfrm>
          <a:prstGeom prst="rect">
            <a:avLst/>
          </a:prstGeom>
        </p:spPr>
        <p:txBody>
          <a:bodyPr lIns="0" tIns="0" rIns="0" bIns="0" rtlCol="0" anchor="t">
            <a:spAutoFit/>
          </a:bodyPr>
          <a:lstStyle/>
          <a:p>
            <a:pPr algn="ctr">
              <a:lnSpc>
                <a:spcPts val="3825"/>
              </a:lnSpc>
              <a:spcBef>
                <a:spcPct val="0"/>
              </a:spcBef>
            </a:pPr>
            <a:r>
              <a:rPr lang="en-US" sz="3241" dirty="0">
                <a:solidFill>
                  <a:srgbClr val="2D4399"/>
                </a:solidFill>
                <a:latin typeface="Montserrat Semi-Bold"/>
                <a:ea typeface="Montserrat Semi-Bold"/>
                <a:cs typeface="Montserrat Semi-Bold"/>
                <a:sym typeface="Montserrat Semi-Bold"/>
              </a:rPr>
              <a:t>Volunteer with us.</a:t>
            </a:r>
          </a:p>
        </p:txBody>
      </p:sp>
      <p:grpSp>
        <p:nvGrpSpPr>
          <p:cNvPr id="27" name="Group 27"/>
          <p:cNvGrpSpPr/>
          <p:nvPr/>
        </p:nvGrpSpPr>
        <p:grpSpPr>
          <a:xfrm>
            <a:off x="13682933" y="1618594"/>
            <a:ext cx="3005338" cy="3094409"/>
            <a:chOff x="0" y="0"/>
            <a:chExt cx="6761787" cy="6962190"/>
          </a:xfrm>
        </p:grpSpPr>
        <p:sp>
          <p:nvSpPr>
            <p:cNvPr id="28" name="Freeform 28"/>
            <p:cNvSpPr/>
            <p:nvPr/>
          </p:nvSpPr>
          <p:spPr>
            <a:xfrm>
              <a:off x="0" y="0"/>
              <a:ext cx="6763058" cy="6962191"/>
            </a:xfrm>
            <a:custGeom>
              <a:avLst/>
              <a:gdLst/>
              <a:ahLst/>
              <a:cxnLst/>
              <a:rect l="l" t="t" r="r" b="b"/>
              <a:pathLst>
                <a:path w="6763058" h="6962191">
                  <a:moveTo>
                    <a:pt x="6373661" y="0"/>
                  </a:moveTo>
                  <a:lnTo>
                    <a:pt x="388127" y="0"/>
                  </a:lnTo>
                  <a:cubicBezTo>
                    <a:pt x="173102" y="0"/>
                    <a:pt x="0" y="178232"/>
                    <a:pt x="0" y="399630"/>
                  </a:cubicBezTo>
                  <a:lnTo>
                    <a:pt x="0" y="6563954"/>
                  </a:lnTo>
                  <a:cubicBezTo>
                    <a:pt x="0" y="6783959"/>
                    <a:pt x="173102" y="6962191"/>
                    <a:pt x="388127" y="6962191"/>
                  </a:cubicBezTo>
                  <a:lnTo>
                    <a:pt x="6375014" y="6962191"/>
                  </a:lnTo>
                  <a:cubicBezTo>
                    <a:pt x="6588685" y="6962191"/>
                    <a:pt x="6763058" y="6783959"/>
                    <a:pt x="6763058" y="6562561"/>
                  </a:cubicBezTo>
                  <a:lnTo>
                    <a:pt x="6763058" y="399630"/>
                  </a:lnTo>
                  <a:cubicBezTo>
                    <a:pt x="6761787" y="178232"/>
                    <a:pt x="6588685" y="0"/>
                    <a:pt x="6373661" y="0"/>
                  </a:cubicBezTo>
                  <a:close/>
                </a:path>
              </a:pathLst>
            </a:custGeom>
            <a:blipFill>
              <a:blip r:embed="rId9"/>
              <a:stretch>
                <a:fillRect l="-27256" r="-27256"/>
              </a:stretch>
            </a:blipFill>
          </p:spPr>
          <p:txBody>
            <a:bodyPr/>
            <a:lstStyle/>
            <a:p>
              <a:endParaRPr lang="en-GB"/>
            </a:p>
          </p:txBody>
        </p:sp>
      </p:grpSp>
      <p:grpSp>
        <p:nvGrpSpPr>
          <p:cNvPr id="29" name="Group 29"/>
          <p:cNvGrpSpPr/>
          <p:nvPr/>
        </p:nvGrpSpPr>
        <p:grpSpPr>
          <a:xfrm>
            <a:off x="13696156" y="6021665"/>
            <a:ext cx="2978891" cy="2978891"/>
            <a:chOff x="0" y="0"/>
            <a:chExt cx="6350000" cy="6350000"/>
          </a:xfrm>
        </p:grpSpPr>
        <p:sp>
          <p:nvSpPr>
            <p:cNvPr id="30" name="Freeform 30"/>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10"/>
              <a:stretch>
                <a:fillRect t="-10" b="-10"/>
              </a:stretch>
            </a:blipFill>
          </p:spPr>
          <p:txBody>
            <a:bodyPr/>
            <a:lstStyle/>
            <a:p>
              <a:endParaRPr lang="en-GB"/>
            </a:p>
          </p:txBody>
        </p:sp>
      </p:grpSp>
      <p:sp>
        <p:nvSpPr>
          <p:cNvPr id="31" name="TextBox 31"/>
          <p:cNvSpPr txBox="1"/>
          <p:nvPr/>
        </p:nvSpPr>
        <p:spPr>
          <a:xfrm>
            <a:off x="13429180" y="9173645"/>
            <a:ext cx="3512843" cy="950945"/>
          </a:xfrm>
          <a:prstGeom prst="rect">
            <a:avLst/>
          </a:prstGeom>
        </p:spPr>
        <p:txBody>
          <a:bodyPr lIns="0" tIns="0" rIns="0" bIns="0" rtlCol="0" anchor="t">
            <a:spAutoFit/>
          </a:bodyPr>
          <a:lstStyle/>
          <a:p>
            <a:pPr algn="ctr">
              <a:lnSpc>
                <a:spcPts val="3791"/>
              </a:lnSpc>
              <a:spcBef>
                <a:spcPct val="0"/>
              </a:spcBef>
            </a:pPr>
            <a:r>
              <a:rPr lang="en-US" sz="3213">
                <a:solidFill>
                  <a:srgbClr val="2D4399"/>
                </a:solidFill>
                <a:latin typeface="Montserrat Semi-Bold"/>
                <a:ea typeface="Montserrat Semi-Bold"/>
                <a:cs typeface="Montserrat Semi-Bold"/>
                <a:sym typeface="Montserrat Semi-Bold"/>
              </a:rPr>
              <a:t>Recommend a Charitable Trust.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0" y="5040727"/>
            <a:ext cx="18288000" cy="5246273"/>
            <a:chOff x="0" y="0"/>
            <a:chExt cx="4175345" cy="1197780"/>
          </a:xfrm>
        </p:grpSpPr>
        <p:sp>
          <p:nvSpPr>
            <p:cNvPr id="3" name="Freeform 3"/>
            <p:cNvSpPr/>
            <p:nvPr/>
          </p:nvSpPr>
          <p:spPr>
            <a:xfrm>
              <a:off x="0" y="0"/>
              <a:ext cx="4175346" cy="1197780"/>
            </a:xfrm>
            <a:custGeom>
              <a:avLst/>
              <a:gdLst/>
              <a:ahLst/>
              <a:cxnLst/>
              <a:rect l="l" t="t" r="r" b="b"/>
              <a:pathLst>
                <a:path w="4175346" h="1197780">
                  <a:moveTo>
                    <a:pt x="0" y="0"/>
                  </a:moveTo>
                  <a:lnTo>
                    <a:pt x="4175346" y="0"/>
                  </a:lnTo>
                  <a:lnTo>
                    <a:pt x="4175346" y="1197780"/>
                  </a:lnTo>
                  <a:lnTo>
                    <a:pt x="0" y="1197780"/>
                  </a:lnTo>
                  <a:close/>
                </a:path>
              </a:pathLst>
            </a:custGeom>
            <a:solidFill>
              <a:srgbClr val="FEFFFF"/>
            </a:solidFill>
          </p:spPr>
          <p:txBody>
            <a:bodyPr/>
            <a:lstStyle/>
            <a:p>
              <a:endParaRPr lang="en-GB"/>
            </a:p>
          </p:txBody>
        </p:sp>
        <p:sp>
          <p:nvSpPr>
            <p:cNvPr id="4" name="TextBox 4"/>
            <p:cNvSpPr txBox="1"/>
            <p:nvPr/>
          </p:nvSpPr>
          <p:spPr>
            <a:xfrm>
              <a:off x="0" y="0"/>
              <a:ext cx="4175345" cy="1197780"/>
            </a:xfrm>
            <a:prstGeom prst="rect">
              <a:avLst/>
            </a:prstGeom>
          </p:spPr>
          <p:txBody>
            <a:bodyPr lIns="82409" tIns="82409" rIns="82409" bIns="82409" rtlCol="0" anchor="ctr"/>
            <a:lstStyle/>
            <a:p>
              <a:pPr algn="ctr">
                <a:lnSpc>
                  <a:spcPts val="2238"/>
                </a:lnSpc>
              </a:pPr>
              <a:endParaRPr/>
            </a:p>
          </p:txBody>
        </p:sp>
      </p:grpSp>
      <p:grpSp>
        <p:nvGrpSpPr>
          <p:cNvPr id="5" name="Group 5"/>
          <p:cNvGrpSpPr/>
          <p:nvPr/>
        </p:nvGrpSpPr>
        <p:grpSpPr>
          <a:xfrm>
            <a:off x="2236710" y="5040727"/>
            <a:ext cx="4825784" cy="4825784"/>
            <a:chOff x="0" y="0"/>
            <a:chExt cx="6434378" cy="6434378"/>
          </a:xfrm>
        </p:grpSpPr>
        <p:sp>
          <p:nvSpPr>
            <p:cNvPr id="6" name="Freeform 6"/>
            <p:cNvSpPr/>
            <p:nvPr/>
          </p:nvSpPr>
          <p:spPr>
            <a:xfrm>
              <a:off x="0" y="0"/>
              <a:ext cx="6434378" cy="6434378"/>
            </a:xfrm>
            <a:custGeom>
              <a:avLst/>
              <a:gdLst/>
              <a:ahLst/>
              <a:cxnLst/>
              <a:rect l="l" t="t" r="r" b="b"/>
              <a:pathLst>
                <a:path w="6434378" h="6434378">
                  <a:moveTo>
                    <a:pt x="0" y="0"/>
                  </a:moveTo>
                  <a:lnTo>
                    <a:pt x="6434378" y="0"/>
                  </a:lnTo>
                  <a:lnTo>
                    <a:pt x="6434378" y="6434378"/>
                  </a:lnTo>
                  <a:lnTo>
                    <a:pt x="0" y="6434378"/>
                  </a:lnTo>
                  <a:lnTo>
                    <a:pt x="0" y="0"/>
                  </a:lnTo>
                  <a:close/>
                </a:path>
              </a:pathLst>
            </a:custGeom>
            <a:blipFill>
              <a:blip r:embed="rId3">
                <a:alphaModFix amt="62000"/>
              </a:blip>
              <a:stretch>
                <a:fillRect/>
              </a:stretch>
            </a:blipFill>
          </p:spPr>
          <p:txBody>
            <a:bodyPr/>
            <a:lstStyle/>
            <a:p>
              <a:endParaRPr lang="en-GB"/>
            </a:p>
          </p:txBody>
        </p:sp>
        <p:sp>
          <p:nvSpPr>
            <p:cNvPr id="7" name="Freeform 7"/>
            <p:cNvSpPr/>
            <p:nvPr/>
          </p:nvSpPr>
          <p:spPr>
            <a:xfrm>
              <a:off x="522889" y="236880"/>
              <a:ext cx="5427425" cy="6139685"/>
            </a:xfrm>
            <a:custGeom>
              <a:avLst/>
              <a:gdLst/>
              <a:ahLst/>
              <a:cxnLst/>
              <a:rect l="l" t="t" r="r" b="b"/>
              <a:pathLst>
                <a:path w="5427425" h="6139685">
                  <a:moveTo>
                    <a:pt x="0" y="0"/>
                  </a:moveTo>
                  <a:lnTo>
                    <a:pt x="5427424" y="0"/>
                  </a:lnTo>
                  <a:lnTo>
                    <a:pt x="5427424" y="6139685"/>
                  </a:lnTo>
                  <a:lnTo>
                    <a:pt x="0" y="6139685"/>
                  </a:lnTo>
                  <a:lnTo>
                    <a:pt x="0" y="0"/>
                  </a:lnTo>
                  <a:close/>
                </a:path>
              </a:pathLst>
            </a:custGeom>
            <a:blipFill>
              <a:blip r:embed="rId4"/>
              <a:stretch>
                <a:fillRect l="-9634" t="-3624" r="-8918" b="-1175"/>
              </a:stretch>
            </a:blipFill>
          </p:spPr>
          <p:txBody>
            <a:bodyPr/>
            <a:lstStyle/>
            <a:p>
              <a:endParaRPr lang="en-GB"/>
            </a:p>
          </p:txBody>
        </p:sp>
        <p:grpSp>
          <p:nvGrpSpPr>
            <p:cNvPr id="8" name="Group 8"/>
            <p:cNvGrpSpPr/>
            <p:nvPr/>
          </p:nvGrpSpPr>
          <p:grpSpPr>
            <a:xfrm rot="-9328808">
              <a:off x="3579166" y="3589750"/>
              <a:ext cx="2603449" cy="267028"/>
              <a:chOff x="0" y="0"/>
              <a:chExt cx="18065536" cy="1852930"/>
            </a:xfrm>
          </p:grpSpPr>
          <p:sp>
            <p:nvSpPr>
              <p:cNvPr id="9" name="Freeform 9"/>
              <p:cNvSpPr/>
              <p:nvPr/>
            </p:nvSpPr>
            <p:spPr>
              <a:xfrm>
                <a:off x="0" y="0"/>
                <a:ext cx="18065536" cy="1854200"/>
              </a:xfrm>
              <a:custGeom>
                <a:avLst/>
                <a:gdLst/>
                <a:ahLst/>
                <a:cxnLst/>
                <a:rect l="l" t="t" r="r" b="b"/>
                <a:pathLst>
                  <a:path w="18065536" h="1854200">
                    <a:moveTo>
                      <a:pt x="17965206" y="739140"/>
                    </a:moveTo>
                    <a:lnTo>
                      <a:pt x="17044456" y="49530"/>
                    </a:lnTo>
                    <a:cubicBezTo>
                      <a:pt x="17000006" y="16510"/>
                      <a:pt x="16951747" y="0"/>
                      <a:pt x="16902216" y="0"/>
                    </a:cubicBezTo>
                    <a:cubicBezTo>
                      <a:pt x="16796806" y="0"/>
                      <a:pt x="16719336" y="81280"/>
                      <a:pt x="16719336" y="194310"/>
                    </a:cubicBezTo>
                    <a:lnTo>
                      <a:pt x="16719336" y="605790"/>
                    </a:lnTo>
                    <a:lnTo>
                      <a:pt x="313690" y="605790"/>
                    </a:lnTo>
                    <a:cubicBezTo>
                      <a:pt x="139700" y="609600"/>
                      <a:pt x="0" y="751840"/>
                      <a:pt x="0" y="927100"/>
                    </a:cubicBezTo>
                    <a:cubicBezTo>
                      <a:pt x="0" y="1102360"/>
                      <a:pt x="139700" y="1244600"/>
                      <a:pt x="313690" y="1248410"/>
                    </a:cubicBezTo>
                    <a:lnTo>
                      <a:pt x="16719336" y="1248410"/>
                    </a:lnTo>
                    <a:lnTo>
                      <a:pt x="16719336" y="1659890"/>
                    </a:lnTo>
                    <a:cubicBezTo>
                      <a:pt x="16719336" y="1772920"/>
                      <a:pt x="16796806" y="1854200"/>
                      <a:pt x="16902216" y="1854200"/>
                    </a:cubicBezTo>
                    <a:cubicBezTo>
                      <a:pt x="16951745" y="1854200"/>
                      <a:pt x="17000006" y="1836420"/>
                      <a:pt x="17044456" y="1803400"/>
                    </a:cubicBezTo>
                    <a:lnTo>
                      <a:pt x="17965206" y="1115060"/>
                    </a:lnTo>
                    <a:cubicBezTo>
                      <a:pt x="18028706" y="1066800"/>
                      <a:pt x="18065536" y="998220"/>
                      <a:pt x="18065536" y="927100"/>
                    </a:cubicBezTo>
                    <a:cubicBezTo>
                      <a:pt x="18065536" y="854710"/>
                      <a:pt x="18028706" y="787400"/>
                      <a:pt x="17965206" y="739140"/>
                    </a:cubicBezTo>
                    <a:close/>
                  </a:path>
                </a:pathLst>
              </a:custGeom>
              <a:solidFill>
                <a:srgbClr val="AADEF2"/>
              </a:solidFill>
            </p:spPr>
            <p:txBody>
              <a:bodyPr/>
              <a:lstStyle/>
              <a:p>
                <a:endParaRPr lang="en-GB"/>
              </a:p>
            </p:txBody>
          </p:sp>
        </p:grpSp>
        <p:grpSp>
          <p:nvGrpSpPr>
            <p:cNvPr id="10" name="Group 10"/>
            <p:cNvGrpSpPr/>
            <p:nvPr/>
          </p:nvGrpSpPr>
          <p:grpSpPr>
            <a:xfrm>
              <a:off x="3355534" y="2988728"/>
              <a:ext cx="242823" cy="242823"/>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ADEF2"/>
              </a:solidFill>
            </p:spPr>
            <p:txBody>
              <a:bodyPr/>
              <a:lstStyle/>
              <a:p>
                <a:endParaRPr lang="en-GB"/>
              </a:p>
            </p:txBody>
          </p:sp>
        </p:grpSp>
      </p:grpSp>
      <p:sp>
        <p:nvSpPr>
          <p:cNvPr id="12" name="Freeform 12"/>
          <p:cNvSpPr/>
          <p:nvPr/>
        </p:nvSpPr>
        <p:spPr>
          <a:xfrm>
            <a:off x="6780128" y="7672671"/>
            <a:ext cx="1472719" cy="1882634"/>
          </a:xfrm>
          <a:custGeom>
            <a:avLst/>
            <a:gdLst/>
            <a:ahLst/>
            <a:cxnLst/>
            <a:rect l="l" t="t" r="r" b="b"/>
            <a:pathLst>
              <a:path w="1472719" h="1882634">
                <a:moveTo>
                  <a:pt x="0" y="0"/>
                </a:moveTo>
                <a:lnTo>
                  <a:pt x="1472719" y="0"/>
                </a:lnTo>
                <a:lnTo>
                  <a:pt x="1472719" y="1882634"/>
                </a:lnTo>
                <a:lnTo>
                  <a:pt x="0" y="1882634"/>
                </a:lnTo>
                <a:lnTo>
                  <a:pt x="0" y="0"/>
                </a:lnTo>
                <a:close/>
              </a:path>
            </a:pathLst>
          </a:custGeom>
          <a:blipFill>
            <a:blip r:embed="rId5"/>
            <a:stretch>
              <a:fillRect/>
            </a:stretch>
          </a:blipFill>
        </p:spPr>
        <p:txBody>
          <a:bodyPr/>
          <a:lstStyle/>
          <a:p>
            <a:endParaRPr lang="en-GB"/>
          </a:p>
        </p:txBody>
      </p:sp>
      <p:grpSp>
        <p:nvGrpSpPr>
          <p:cNvPr id="13" name="Group 13"/>
          <p:cNvGrpSpPr/>
          <p:nvPr/>
        </p:nvGrpSpPr>
        <p:grpSpPr>
          <a:xfrm>
            <a:off x="-27988" y="0"/>
            <a:ext cx="18315988" cy="1268252"/>
            <a:chOff x="0" y="0"/>
            <a:chExt cx="4598003" cy="318379"/>
          </a:xfrm>
        </p:grpSpPr>
        <p:sp>
          <p:nvSpPr>
            <p:cNvPr id="14" name="Freeform 14"/>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15" name="TextBox 15"/>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16" name="Group 16"/>
          <p:cNvGrpSpPr/>
          <p:nvPr/>
        </p:nvGrpSpPr>
        <p:grpSpPr>
          <a:xfrm>
            <a:off x="9995131" y="1544823"/>
            <a:ext cx="7264169" cy="8429397"/>
            <a:chOff x="0" y="0"/>
            <a:chExt cx="1125410" cy="1305934"/>
          </a:xfrm>
        </p:grpSpPr>
        <p:sp>
          <p:nvSpPr>
            <p:cNvPr id="17" name="Freeform 17"/>
            <p:cNvSpPr/>
            <p:nvPr/>
          </p:nvSpPr>
          <p:spPr>
            <a:xfrm>
              <a:off x="0" y="0"/>
              <a:ext cx="1125410" cy="1305934"/>
            </a:xfrm>
            <a:custGeom>
              <a:avLst/>
              <a:gdLst/>
              <a:ahLst/>
              <a:cxnLst/>
              <a:rect l="l" t="t" r="r" b="b"/>
              <a:pathLst>
                <a:path w="1125410" h="1305934">
                  <a:moveTo>
                    <a:pt x="24513" y="0"/>
                  </a:moveTo>
                  <a:lnTo>
                    <a:pt x="1100897" y="0"/>
                  </a:lnTo>
                  <a:cubicBezTo>
                    <a:pt x="1107398" y="0"/>
                    <a:pt x="1113633" y="2583"/>
                    <a:pt x="1118230" y="7180"/>
                  </a:cubicBezTo>
                  <a:cubicBezTo>
                    <a:pt x="1122827" y="11777"/>
                    <a:pt x="1125410" y="18012"/>
                    <a:pt x="1125410" y="24513"/>
                  </a:cubicBezTo>
                  <a:lnTo>
                    <a:pt x="1125410" y="1281421"/>
                  </a:lnTo>
                  <a:cubicBezTo>
                    <a:pt x="1125410" y="1294959"/>
                    <a:pt x="1114435" y="1305934"/>
                    <a:pt x="1100897" y="1305934"/>
                  </a:cubicBezTo>
                  <a:lnTo>
                    <a:pt x="24513" y="1305934"/>
                  </a:lnTo>
                  <a:cubicBezTo>
                    <a:pt x="18012" y="1305934"/>
                    <a:pt x="11777" y="1303352"/>
                    <a:pt x="7180" y="1298755"/>
                  </a:cubicBezTo>
                  <a:cubicBezTo>
                    <a:pt x="2583" y="1294158"/>
                    <a:pt x="0" y="1287923"/>
                    <a:pt x="0" y="1281421"/>
                  </a:cubicBezTo>
                  <a:lnTo>
                    <a:pt x="0" y="24513"/>
                  </a:lnTo>
                  <a:cubicBezTo>
                    <a:pt x="0" y="10975"/>
                    <a:pt x="10975" y="0"/>
                    <a:pt x="24513" y="0"/>
                  </a:cubicBezTo>
                  <a:close/>
                </a:path>
              </a:pathLst>
            </a:custGeom>
            <a:blipFill>
              <a:blip r:embed="rId6"/>
              <a:stretch>
                <a:fillRect l="-90815" r="-38458" b="-48005"/>
              </a:stretch>
            </a:blipFill>
          </p:spPr>
          <p:txBody>
            <a:bodyPr/>
            <a:lstStyle/>
            <a:p>
              <a:endParaRPr lang="en-GB"/>
            </a:p>
          </p:txBody>
        </p:sp>
      </p:grpSp>
      <p:sp>
        <p:nvSpPr>
          <p:cNvPr id="18" name="TextBox 18"/>
          <p:cNvSpPr txBox="1"/>
          <p:nvPr/>
        </p:nvSpPr>
        <p:spPr>
          <a:xfrm>
            <a:off x="1028700" y="1544765"/>
            <a:ext cx="8432157" cy="3209925"/>
          </a:xfrm>
          <a:prstGeom prst="rect">
            <a:avLst/>
          </a:prstGeom>
        </p:spPr>
        <p:txBody>
          <a:bodyPr lIns="0" tIns="0" rIns="0" bIns="0" rtlCol="0" anchor="t">
            <a:spAutoFit/>
          </a:bodyPr>
          <a:lstStyle/>
          <a:p>
            <a:pPr algn="l">
              <a:lnSpc>
                <a:spcPts val="4200"/>
              </a:lnSpc>
            </a:pPr>
            <a:r>
              <a:rPr lang="en-US" sz="3500">
                <a:solidFill>
                  <a:srgbClr val="2D4399"/>
                </a:solidFill>
                <a:latin typeface="Montserrat 2"/>
                <a:ea typeface="Montserrat 2"/>
                <a:cs typeface="Montserrat 2"/>
                <a:sym typeface="Montserrat 2"/>
              </a:rPr>
              <a:t>Providing a children’s hospice service within Berkshire, South Bucks and into surrounding counties, that will give children and families a choice of care and specialist support from a skilled and dedicated team.</a:t>
            </a:r>
          </a:p>
        </p:txBody>
      </p:sp>
      <p:sp>
        <p:nvSpPr>
          <p:cNvPr id="19" name="TextBox 19"/>
          <p:cNvSpPr txBox="1"/>
          <p:nvPr/>
        </p:nvSpPr>
        <p:spPr>
          <a:xfrm>
            <a:off x="1028700" y="169175"/>
            <a:ext cx="5362303"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Our </a:t>
            </a:r>
            <a:r>
              <a:rPr lang="en-US" sz="5499" b="1">
                <a:solidFill>
                  <a:srgbClr val="FFEA64"/>
                </a:solidFill>
                <a:latin typeface="Montserrat Semi-Bold Bold"/>
                <a:ea typeface="Montserrat Semi-Bold Bold"/>
                <a:cs typeface="Montserrat Semi-Bold Bold"/>
                <a:sym typeface="Montserrat Semi-Bold Bold"/>
              </a:rPr>
              <a:t>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D4399"/>
        </a:solidFill>
        <a:effectLst/>
      </p:bgPr>
    </p:bg>
    <p:spTree>
      <p:nvGrpSpPr>
        <p:cNvPr id="1" name=""/>
        <p:cNvGrpSpPr/>
        <p:nvPr/>
      </p:nvGrpSpPr>
      <p:grpSpPr>
        <a:xfrm>
          <a:off x="0" y="0"/>
          <a:ext cx="0" cy="0"/>
          <a:chOff x="0" y="0"/>
          <a:chExt cx="0" cy="0"/>
        </a:xfrm>
      </p:grpSpPr>
      <p:sp>
        <p:nvSpPr>
          <p:cNvPr id="2" name="Freeform 2"/>
          <p:cNvSpPr/>
          <p:nvPr/>
        </p:nvSpPr>
        <p:spPr>
          <a:xfrm>
            <a:off x="3321821" y="4807218"/>
            <a:ext cx="4357609" cy="4357609"/>
          </a:xfrm>
          <a:custGeom>
            <a:avLst/>
            <a:gdLst/>
            <a:ahLst/>
            <a:cxnLst/>
            <a:rect l="l" t="t" r="r" b="b"/>
            <a:pathLst>
              <a:path w="4357609" h="4357609">
                <a:moveTo>
                  <a:pt x="0" y="0"/>
                </a:moveTo>
                <a:lnTo>
                  <a:pt x="4357609" y="0"/>
                </a:lnTo>
                <a:lnTo>
                  <a:pt x="4357609" y="4357609"/>
                </a:lnTo>
                <a:lnTo>
                  <a:pt x="0" y="4357609"/>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1028700" y="184430"/>
            <a:ext cx="8943851" cy="2635886"/>
          </a:xfrm>
          <a:prstGeom prst="rect">
            <a:avLst/>
          </a:prstGeom>
        </p:spPr>
        <p:txBody>
          <a:bodyPr lIns="0" tIns="0" rIns="0" bIns="0" rtlCol="0" anchor="t">
            <a:spAutoFit/>
          </a:bodyPr>
          <a:lstStyle/>
          <a:p>
            <a:pPr algn="ctr">
              <a:lnSpc>
                <a:spcPts val="10639"/>
              </a:lnSpc>
            </a:pPr>
            <a:r>
              <a:rPr lang="en-US" sz="7599" b="1">
                <a:solidFill>
                  <a:srgbClr val="FFFFFF"/>
                </a:solidFill>
                <a:latin typeface="Montserrat 1 Ultra-Bold"/>
                <a:ea typeface="Montserrat 1 Ultra-Bold"/>
                <a:cs typeface="Montserrat 1 Ultra-Bold"/>
                <a:sym typeface="Montserrat 1 Ultra-Bold"/>
              </a:rPr>
              <a:t>Thank you </a:t>
            </a:r>
          </a:p>
          <a:p>
            <a:pPr algn="ctr">
              <a:lnSpc>
                <a:spcPts val="10639"/>
              </a:lnSpc>
            </a:pPr>
            <a:r>
              <a:rPr lang="en-US" sz="7599" b="1">
                <a:solidFill>
                  <a:srgbClr val="FFFFFF"/>
                </a:solidFill>
                <a:latin typeface="Montserrat 1 Ultra-Bold"/>
                <a:ea typeface="Montserrat 1 Ultra-Bold"/>
                <a:cs typeface="Montserrat 1 Ultra-Bold"/>
                <a:sym typeface="Montserrat 1 Ultra-Bold"/>
              </a:rPr>
              <a:t>for your support!</a:t>
            </a:r>
          </a:p>
        </p:txBody>
      </p:sp>
      <p:sp>
        <p:nvSpPr>
          <p:cNvPr id="4" name="TextBox 4"/>
          <p:cNvSpPr txBox="1"/>
          <p:nvPr/>
        </p:nvSpPr>
        <p:spPr>
          <a:xfrm>
            <a:off x="1655941" y="2973845"/>
            <a:ext cx="7689369" cy="1739900"/>
          </a:xfrm>
          <a:prstGeom prst="rect">
            <a:avLst/>
          </a:prstGeom>
        </p:spPr>
        <p:txBody>
          <a:bodyPr lIns="0" tIns="0" rIns="0" bIns="0" rtlCol="0" anchor="t">
            <a:spAutoFit/>
          </a:bodyPr>
          <a:lstStyle/>
          <a:p>
            <a:pPr algn="ctr">
              <a:lnSpc>
                <a:spcPts val="7000"/>
              </a:lnSpc>
            </a:pPr>
            <a:r>
              <a:rPr lang="en-US" sz="5000" b="1">
                <a:solidFill>
                  <a:srgbClr val="FFEA64"/>
                </a:solidFill>
                <a:latin typeface="Montserrat 1 Bold"/>
                <a:ea typeface="Montserrat 1 Bold"/>
                <a:cs typeface="Montserrat 1 Bold"/>
                <a:sym typeface="Montserrat 1 Bold"/>
              </a:rPr>
              <a:t>Scan here for more information.</a:t>
            </a:r>
          </a:p>
        </p:txBody>
      </p:sp>
      <p:sp>
        <p:nvSpPr>
          <p:cNvPr id="5" name="TextBox 5"/>
          <p:cNvSpPr txBox="1"/>
          <p:nvPr/>
        </p:nvSpPr>
        <p:spPr>
          <a:xfrm>
            <a:off x="1096921" y="9060052"/>
            <a:ext cx="9061483" cy="854075"/>
          </a:xfrm>
          <a:prstGeom prst="rect">
            <a:avLst/>
          </a:prstGeom>
        </p:spPr>
        <p:txBody>
          <a:bodyPr lIns="0" tIns="0" rIns="0" bIns="0" rtlCol="0" anchor="t">
            <a:spAutoFit/>
          </a:bodyPr>
          <a:lstStyle/>
          <a:p>
            <a:pPr algn="ctr">
              <a:lnSpc>
                <a:spcPts val="7000"/>
              </a:lnSpc>
            </a:pPr>
            <a:r>
              <a:rPr lang="en-US" sz="5000" b="1">
                <a:solidFill>
                  <a:srgbClr val="FFEA64"/>
                </a:solidFill>
                <a:latin typeface="Montserrat 1 Bold"/>
                <a:ea typeface="Montserrat 1 Bold"/>
                <a:cs typeface="Montserrat 1 Bold"/>
                <a:sym typeface="Montserrat 1 Bold"/>
              </a:rPr>
              <a:t>www.alexanderdevine.org</a:t>
            </a:r>
          </a:p>
        </p:txBody>
      </p:sp>
      <p:grpSp>
        <p:nvGrpSpPr>
          <p:cNvPr id="6" name="Group 6"/>
          <p:cNvGrpSpPr/>
          <p:nvPr/>
        </p:nvGrpSpPr>
        <p:grpSpPr>
          <a:xfrm>
            <a:off x="10301280" y="327305"/>
            <a:ext cx="6958020" cy="9748977"/>
            <a:chOff x="0" y="0"/>
            <a:chExt cx="1189069" cy="1666021"/>
          </a:xfrm>
        </p:grpSpPr>
        <p:sp>
          <p:nvSpPr>
            <p:cNvPr id="7" name="Freeform 7"/>
            <p:cNvSpPr/>
            <p:nvPr/>
          </p:nvSpPr>
          <p:spPr>
            <a:xfrm>
              <a:off x="0" y="0"/>
              <a:ext cx="1189069" cy="1666021"/>
            </a:xfrm>
            <a:custGeom>
              <a:avLst/>
              <a:gdLst/>
              <a:ahLst/>
              <a:cxnLst/>
              <a:rect l="l" t="t" r="r" b="b"/>
              <a:pathLst>
                <a:path w="1189069" h="1666021">
                  <a:moveTo>
                    <a:pt x="25591" y="0"/>
                  </a:moveTo>
                  <a:lnTo>
                    <a:pt x="1163478" y="0"/>
                  </a:lnTo>
                  <a:cubicBezTo>
                    <a:pt x="1177612" y="0"/>
                    <a:pt x="1189069" y="11458"/>
                    <a:pt x="1189069" y="25591"/>
                  </a:cubicBezTo>
                  <a:lnTo>
                    <a:pt x="1189069" y="1640430"/>
                  </a:lnTo>
                  <a:cubicBezTo>
                    <a:pt x="1189069" y="1647217"/>
                    <a:pt x="1186373" y="1653726"/>
                    <a:pt x="1181574" y="1658526"/>
                  </a:cubicBezTo>
                  <a:cubicBezTo>
                    <a:pt x="1176774" y="1663325"/>
                    <a:pt x="1170265" y="1666021"/>
                    <a:pt x="1163478" y="1666021"/>
                  </a:cubicBezTo>
                  <a:lnTo>
                    <a:pt x="25591" y="1666021"/>
                  </a:lnTo>
                  <a:cubicBezTo>
                    <a:pt x="18804" y="1666021"/>
                    <a:pt x="12295" y="1663325"/>
                    <a:pt x="7495" y="1658526"/>
                  </a:cubicBezTo>
                  <a:cubicBezTo>
                    <a:pt x="2696" y="1653726"/>
                    <a:pt x="0" y="1647217"/>
                    <a:pt x="0" y="1640430"/>
                  </a:cubicBezTo>
                  <a:lnTo>
                    <a:pt x="0" y="25591"/>
                  </a:lnTo>
                  <a:cubicBezTo>
                    <a:pt x="0" y="18804"/>
                    <a:pt x="2696" y="12295"/>
                    <a:pt x="7495" y="7495"/>
                  </a:cubicBezTo>
                  <a:cubicBezTo>
                    <a:pt x="12295" y="2696"/>
                    <a:pt x="18804" y="0"/>
                    <a:pt x="25591" y="0"/>
                  </a:cubicBezTo>
                  <a:close/>
                </a:path>
              </a:pathLst>
            </a:custGeom>
            <a:blipFill>
              <a:blip r:embed="rId3"/>
              <a:stretch>
                <a:fillRect l="-69570" r="-40979"/>
              </a:stretch>
            </a:blipFill>
          </p:spPr>
          <p:txBody>
            <a:bodyPr/>
            <a:lstStyle/>
            <a:p>
              <a:endParaRPr lang="en-GB"/>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1982" t="-37848" r="-10520" b="-5888"/>
            </a:stretch>
          </a:blipFill>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58752" y="1489533"/>
            <a:ext cx="7675071" cy="8586749"/>
            <a:chOff x="0" y="0"/>
            <a:chExt cx="1189069" cy="1330312"/>
          </a:xfrm>
        </p:grpSpPr>
        <p:sp>
          <p:nvSpPr>
            <p:cNvPr id="6" name="Freeform 6"/>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l="-2459" t="-16504" b="-3423"/>
              </a:stretch>
            </a:blipFill>
          </p:spPr>
          <p:txBody>
            <a:bodyPr/>
            <a:lstStyle/>
            <a:p>
              <a:endParaRPr lang="en-GB"/>
            </a:p>
          </p:txBody>
        </p:sp>
      </p:grpSp>
      <p:grpSp>
        <p:nvGrpSpPr>
          <p:cNvPr id="7" name="Group 7"/>
          <p:cNvGrpSpPr/>
          <p:nvPr/>
        </p:nvGrpSpPr>
        <p:grpSpPr>
          <a:xfrm>
            <a:off x="1028700"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l="-17495" r="-54625"/>
              </a:stretch>
            </a:blipFill>
          </p:spPr>
          <p:txBody>
            <a:bodyPr/>
            <a:lstStyle/>
            <a:p>
              <a:endParaRPr lang="en-GB"/>
            </a:p>
          </p:txBody>
        </p:sp>
      </p:grpSp>
      <p:sp>
        <p:nvSpPr>
          <p:cNvPr id="9" name="TextBox 9"/>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Meet Alexander, Our </a:t>
            </a:r>
            <a:r>
              <a:rPr lang="en-US" sz="5499" b="1">
                <a:solidFill>
                  <a:srgbClr val="FFEA64"/>
                </a:solidFill>
                <a:latin typeface="Montserrat Semi-Bold Bold"/>
                <a:ea typeface="Montserrat Semi-Bold Bold"/>
                <a:cs typeface="Montserrat Semi-Bold Bold"/>
                <a:sym typeface="Montserrat Semi-Bold Bold"/>
              </a:rPr>
              <a:t>Inspiration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a:grpSpLocks noChangeAspect="1"/>
          </p:cNvGrpSpPr>
          <p:nvPr/>
        </p:nvGrpSpPr>
        <p:grpSpPr>
          <a:xfrm>
            <a:off x="-5582228" y="1355708"/>
            <a:ext cx="10384580" cy="10384580"/>
            <a:chOff x="0" y="0"/>
            <a:chExt cx="6355080" cy="6355080"/>
          </a:xfrm>
        </p:grpSpPr>
        <p:sp>
          <p:nvSpPr>
            <p:cNvPr id="6" name="Freeform 6"/>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EA64">
                <a:alpha val="46667"/>
              </a:srgbClr>
            </a:solidFill>
          </p:spPr>
          <p:txBody>
            <a:bodyPr/>
            <a:lstStyle/>
            <a:p>
              <a:endParaRPr lang="en-GB"/>
            </a:p>
          </p:txBody>
        </p:sp>
      </p:grpSp>
      <p:grpSp>
        <p:nvGrpSpPr>
          <p:cNvPr id="7" name="Group 7"/>
          <p:cNvGrpSpPr/>
          <p:nvPr/>
        </p:nvGrpSpPr>
        <p:grpSpPr>
          <a:xfrm>
            <a:off x="1247758" y="1403063"/>
            <a:ext cx="1322676" cy="1322676"/>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EA64"/>
            </a:solidFill>
          </p:spPr>
          <p:txBody>
            <a:bodyPr/>
            <a:lstStyle/>
            <a:p>
              <a:endParaRPr lang="en-GB"/>
            </a:p>
          </p:txBody>
        </p:sp>
      </p:grpSp>
      <p:grpSp>
        <p:nvGrpSpPr>
          <p:cNvPr id="9" name="Group 9"/>
          <p:cNvGrpSpPr/>
          <p:nvPr/>
        </p:nvGrpSpPr>
        <p:grpSpPr>
          <a:xfrm>
            <a:off x="2715163" y="2647167"/>
            <a:ext cx="1322676" cy="1322676"/>
            <a:chOff x="0" y="0"/>
            <a:chExt cx="6350000" cy="6350000"/>
          </a:xfrm>
        </p:grpSpPr>
        <p:sp>
          <p:nvSpPr>
            <p:cNvPr id="10" name="Freeform 1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EA64"/>
            </a:solidFill>
          </p:spPr>
          <p:txBody>
            <a:bodyPr/>
            <a:lstStyle/>
            <a:p>
              <a:endParaRPr lang="en-GB"/>
            </a:p>
          </p:txBody>
        </p:sp>
      </p:grpSp>
      <p:grpSp>
        <p:nvGrpSpPr>
          <p:cNvPr id="11" name="Group 11"/>
          <p:cNvGrpSpPr/>
          <p:nvPr/>
        </p:nvGrpSpPr>
        <p:grpSpPr>
          <a:xfrm>
            <a:off x="3694183" y="4141293"/>
            <a:ext cx="1322676" cy="1322676"/>
            <a:chOff x="0" y="0"/>
            <a:chExt cx="6350000" cy="6350000"/>
          </a:xfrm>
        </p:grpSpPr>
        <p:sp>
          <p:nvSpPr>
            <p:cNvPr id="12" name="Freeform 1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EA64"/>
            </a:solidFill>
          </p:spPr>
          <p:txBody>
            <a:bodyPr/>
            <a:lstStyle/>
            <a:p>
              <a:endParaRPr lang="en-GB"/>
            </a:p>
          </p:txBody>
        </p:sp>
      </p:grpSp>
      <p:grpSp>
        <p:nvGrpSpPr>
          <p:cNvPr id="13" name="Group 13"/>
          <p:cNvGrpSpPr/>
          <p:nvPr/>
        </p:nvGrpSpPr>
        <p:grpSpPr>
          <a:xfrm>
            <a:off x="4267535" y="5858086"/>
            <a:ext cx="1322676" cy="1322676"/>
            <a:chOff x="0" y="0"/>
            <a:chExt cx="6350000" cy="6350000"/>
          </a:xfrm>
        </p:grpSpPr>
        <p:sp>
          <p:nvSpPr>
            <p:cNvPr id="14" name="Freeform 1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EA64"/>
            </a:solidFill>
          </p:spPr>
          <p:txBody>
            <a:bodyPr/>
            <a:lstStyle/>
            <a:p>
              <a:endParaRPr lang="en-GB"/>
            </a:p>
          </p:txBody>
        </p:sp>
      </p:grpSp>
      <p:grpSp>
        <p:nvGrpSpPr>
          <p:cNvPr id="15" name="Group 15"/>
          <p:cNvGrpSpPr/>
          <p:nvPr/>
        </p:nvGrpSpPr>
        <p:grpSpPr>
          <a:xfrm>
            <a:off x="3770361" y="7418886"/>
            <a:ext cx="1322676" cy="1322676"/>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EA64"/>
            </a:solidFill>
          </p:spPr>
          <p:txBody>
            <a:bodyPr/>
            <a:lstStyle/>
            <a:p>
              <a:endParaRPr lang="en-GB"/>
            </a:p>
          </p:txBody>
        </p:sp>
      </p:grpSp>
      <p:grpSp>
        <p:nvGrpSpPr>
          <p:cNvPr id="17" name="Group 17"/>
          <p:cNvGrpSpPr/>
          <p:nvPr/>
        </p:nvGrpSpPr>
        <p:grpSpPr>
          <a:xfrm>
            <a:off x="2977833" y="8910721"/>
            <a:ext cx="1322676" cy="1322676"/>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EA64"/>
            </a:solidFill>
          </p:spPr>
          <p:txBody>
            <a:bodyPr/>
            <a:lstStyle/>
            <a:p>
              <a:endParaRPr lang="en-GB"/>
            </a:p>
          </p:txBody>
        </p:sp>
      </p:grpSp>
      <p:sp>
        <p:nvSpPr>
          <p:cNvPr id="19" name="Freeform 19"/>
          <p:cNvSpPr/>
          <p:nvPr/>
        </p:nvSpPr>
        <p:spPr>
          <a:xfrm>
            <a:off x="1497788" y="1549327"/>
            <a:ext cx="933601" cy="965189"/>
          </a:xfrm>
          <a:custGeom>
            <a:avLst/>
            <a:gdLst/>
            <a:ahLst/>
            <a:cxnLst/>
            <a:rect l="l" t="t" r="r" b="b"/>
            <a:pathLst>
              <a:path w="933601" h="965189">
                <a:moveTo>
                  <a:pt x="0" y="0"/>
                </a:moveTo>
                <a:lnTo>
                  <a:pt x="933602" y="0"/>
                </a:lnTo>
                <a:lnTo>
                  <a:pt x="933602" y="965189"/>
                </a:lnTo>
                <a:lnTo>
                  <a:pt x="0" y="965189"/>
                </a:lnTo>
                <a:lnTo>
                  <a:pt x="0" y="0"/>
                </a:lnTo>
                <a:close/>
              </a:path>
            </a:pathLst>
          </a:custGeom>
          <a:blipFill>
            <a:blip r:embed="rId3"/>
            <a:stretch>
              <a:fillRect/>
            </a:stretch>
          </a:blipFill>
        </p:spPr>
        <p:txBody>
          <a:bodyPr/>
          <a:lstStyle/>
          <a:p>
            <a:endParaRPr lang="en-GB"/>
          </a:p>
        </p:txBody>
      </p:sp>
      <p:sp>
        <p:nvSpPr>
          <p:cNvPr id="20" name="Freeform 20"/>
          <p:cNvSpPr/>
          <p:nvPr/>
        </p:nvSpPr>
        <p:spPr>
          <a:xfrm>
            <a:off x="2996883" y="2716790"/>
            <a:ext cx="823405" cy="1167198"/>
          </a:xfrm>
          <a:custGeom>
            <a:avLst/>
            <a:gdLst/>
            <a:ahLst/>
            <a:cxnLst/>
            <a:rect l="l" t="t" r="r" b="b"/>
            <a:pathLst>
              <a:path w="823405" h="1167198">
                <a:moveTo>
                  <a:pt x="0" y="0"/>
                </a:moveTo>
                <a:lnTo>
                  <a:pt x="823405" y="0"/>
                </a:lnTo>
                <a:lnTo>
                  <a:pt x="823405" y="1167198"/>
                </a:lnTo>
                <a:lnTo>
                  <a:pt x="0" y="1167198"/>
                </a:lnTo>
                <a:lnTo>
                  <a:pt x="0" y="0"/>
                </a:lnTo>
                <a:close/>
              </a:path>
            </a:pathLst>
          </a:custGeom>
          <a:blipFill>
            <a:blip r:embed="rId4"/>
            <a:stretch>
              <a:fillRect/>
            </a:stretch>
          </a:blipFill>
        </p:spPr>
        <p:txBody>
          <a:bodyPr/>
          <a:lstStyle/>
          <a:p>
            <a:endParaRPr lang="en-GB"/>
          </a:p>
        </p:txBody>
      </p:sp>
      <p:sp>
        <p:nvSpPr>
          <p:cNvPr id="21" name="Freeform 21"/>
          <p:cNvSpPr/>
          <p:nvPr/>
        </p:nvSpPr>
        <p:spPr>
          <a:xfrm>
            <a:off x="4115135" y="4196959"/>
            <a:ext cx="417732" cy="1166257"/>
          </a:xfrm>
          <a:custGeom>
            <a:avLst/>
            <a:gdLst/>
            <a:ahLst/>
            <a:cxnLst/>
            <a:rect l="l" t="t" r="r" b="b"/>
            <a:pathLst>
              <a:path w="417732" h="1166257">
                <a:moveTo>
                  <a:pt x="0" y="0"/>
                </a:moveTo>
                <a:lnTo>
                  <a:pt x="417732" y="0"/>
                </a:lnTo>
                <a:lnTo>
                  <a:pt x="417732" y="1166256"/>
                </a:lnTo>
                <a:lnTo>
                  <a:pt x="0" y="1166256"/>
                </a:lnTo>
                <a:lnTo>
                  <a:pt x="0" y="0"/>
                </a:lnTo>
                <a:close/>
              </a:path>
            </a:pathLst>
          </a:custGeom>
          <a:blipFill>
            <a:blip r:embed="rId5"/>
            <a:stretch>
              <a:fillRect/>
            </a:stretch>
          </a:blipFill>
        </p:spPr>
        <p:txBody>
          <a:bodyPr/>
          <a:lstStyle/>
          <a:p>
            <a:endParaRPr lang="en-GB"/>
          </a:p>
        </p:txBody>
      </p:sp>
      <p:sp>
        <p:nvSpPr>
          <p:cNvPr id="22" name="Freeform 22"/>
          <p:cNvSpPr/>
          <p:nvPr/>
        </p:nvSpPr>
        <p:spPr>
          <a:xfrm>
            <a:off x="4432306" y="6027372"/>
            <a:ext cx="993132" cy="984104"/>
          </a:xfrm>
          <a:custGeom>
            <a:avLst/>
            <a:gdLst/>
            <a:ahLst/>
            <a:cxnLst/>
            <a:rect l="l" t="t" r="r" b="b"/>
            <a:pathLst>
              <a:path w="993132" h="984104">
                <a:moveTo>
                  <a:pt x="0" y="0"/>
                </a:moveTo>
                <a:lnTo>
                  <a:pt x="993133" y="0"/>
                </a:lnTo>
                <a:lnTo>
                  <a:pt x="993133" y="984103"/>
                </a:lnTo>
                <a:lnTo>
                  <a:pt x="0" y="984103"/>
                </a:lnTo>
                <a:lnTo>
                  <a:pt x="0" y="0"/>
                </a:lnTo>
                <a:close/>
              </a:path>
            </a:pathLst>
          </a:custGeom>
          <a:blipFill>
            <a:blip r:embed="rId6"/>
            <a:stretch>
              <a:fillRect/>
            </a:stretch>
          </a:blipFill>
        </p:spPr>
        <p:txBody>
          <a:bodyPr/>
          <a:lstStyle/>
          <a:p>
            <a:endParaRPr lang="en-GB"/>
          </a:p>
        </p:txBody>
      </p:sp>
      <p:sp>
        <p:nvSpPr>
          <p:cNvPr id="23" name="Freeform 23"/>
          <p:cNvSpPr/>
          <p:nvPr/>
        </p:nvSpPr>
        <p:spPr>
          <a:xfrm>
            <a:off x="4031871" y="7542902"/>
            <a:ext cx="722943" cy="1074645"/>
          </a:xfrm>
          <a:custGeom>
            <a:avLst/>
            <a:gdLst/>
            <a:ahLst/>
            <a:cxnLst/>
            <a:rect l="l" t="t" r="r" b="b"/>
            <a:pathLst>
              <a:path w="722943" h="1074645">
                <a:moveTo>
                  <a:pt x="0" y="0"/>
                </a:moveTo>
                <a:lnTo>
                  <a:pt x="722943" y="0"/>
                </a:lnTo>
                <a:lnTo>
                  <a:pt x="722943" y="1074645"/>
                </a:lnTo>
                <a:lnTo>
                  <a:pt x="0" y="1074645"/>
                </a:lnTo>
                <a:lnTo>
                  <a:pt x="0" y="0"/>
                </a:lnTo>
                <a:close/>
              </a:path>
            </a:pathLst>
          </a:custGeom>
          <a:blipFill>
            <a:blip r:embed="rId7"/>
            <a:stretch>
              <a:fillRect/>
            </a:stretch>
          </a:blipFill>
        </p:spPr>
        <p:txBody>
          <a:bodyPr/>
          <a:lstStyle/>
          <a:p>
            <a:endParaRPr lang="en-GB"/>
          </a:p>
        </p:txBody>
      </p:sp>
      <p:sp>
        <p:nvSpPr>
          <p:cNvPr id="24" name="Freeform 24"/>
          <p:cNvSpPr/>
          <p:nvPr/>
        </p:nvSpPr>
        <p:spPr>
          <a:xfrm flipH="1">
            <a:off x="3384666" y="8999328"/>
            <a:ext cx="518594" cy="1105529"/>
          </a:xfrm>
          <a:custGeom>
            <a:avLst/>
            <a:gdLst/>
            <a:ahLst/>
            <a:cxnLst/>
            <a:rect l="l" t="t" r="r" b="b"/>
            <a:pathLst>
              <a:path w="518594" h="1105529">
                <a:moveTo>
                  <a:pt x="518593" y="0"/>
                </a:moveTo>
                <a:lnTo>
                  <a:pt x="0" y="0"/>
                </a:lnTo>
                <a:lnTo>
                  <a:pt x="0" y="1105529"/>
                </a:lnTo>
                <a:lnTo>
                  <a:pt x="518593" y="1105529"/>
                </a:lnTo>
                <a:lnTo>
                  <a:pt x="518593" y="0"/>
                </a:lnTo>
                <a:close/>
              </a:path>
            </a:pathLst>
          </a:custGeom>
          <a:blipFill>
            <a:blip r:embed="rId8"/>
            <a:stretch>
              <a:fillRect/>
            </a:stretch>
          </a:blipFill>
        </p:spPr>
        <p:txBody>
          <a:bodyPr/>
          <a:lstStyle/>
          <a:p>
            <a:endParaRPr lang="en-GB"/>
          </a:p>
        </p:txBody>
      </p:sp>
      <p:grpSp>
        <p:nvGrpSpPr>
          <p:cNvPr id="25" name="Group 25"/>
          <p:cNvGrpSpPr/>
          <p:nvPr/>
        </p:nvGrpSpPr>
        <p:grpSpPr>
          <a:xfrm>
            <a:off x="11330227" y="1489533"/>
            <a:ext cx="5903595" cy="8586749"/>
            <a:chOff x="0" y="0"/>
            <a:chExt cx="914621" cy="1330312"/>
          </a:xfrm>
        </p:grpSpPr>
        <p:sp>
          <p:nvSpPr>
            <p:cNvPr id="26" name="Freeform 26"/>
            <p:cNvSpPr/>
            <p:nvPr/>
          </p:nvSpPr>
          <p:spPr>
            <a:xfrm>
              <a:off x="0" y="0"/>
              <a:ext cx="914621" cy="1330312"/>
            </a:xfrm>
            <a:custGeom>
              <a:avLst/>
              <a:gdLst/>
              <a:ahLst/>
              <a:cxnLst/>
              <a:rect l="l" t="t" r="r" b="b"/>
              <a:pathLst>
                <a:path w="914621" h="1330312">
                  <a:moveTo>
                    <a:pt x="30162" y="0"/>
                  </a:moveTo>
                  <a:lnTo>
                    <a:pt x="884459" y="0"/>
                  </a:lnTo>
                  <a:cubicBezTo>
                    <a:pt x="892459" y="0"/>
                    <a:pt x="900131" y="3178"/>
                    <a:pt x="905787" y="8834"/>
                  </a:cubicBezTo>
                  <a:cubicBezTo>
                    <a:pt x="911443" y="14491"/>
                    <a:pt x="914621" y="22163"/>
                    <a:pt x="914621" y="30162"/>
                  </a:cubicBezTo>
                  <a:lnTo>
                    <a:pt x="914621" y="1300150"/>
                  </a:lnTo>
                  <a:cubicBezTo>
                    <a:pt x="914621" y="1308150"/>
                    <a:pt x="911443" y="1315822"/>
                    <a:pt x="905787" y="1321478"/>
                  </a:cubicBezTo>
                  <a:cubicBezTo>
                    <a:pt x="900131" y="1327134"/>
                    <a:pt x="892459" y="1330312"/>
                    <a:pt x="884459" y="1330312"/>
                  </a:cubicBezTo>
                  <a:lnTo>
                    <a:pt x="30162" y="1330312"/>
                  </a:lnTo>
                  <a:cubicBezTo>
                    <a:pt x="22163" y="1330312"/>
                    <a:pt x="14491" y="1327134"/>
                    <a:pt x="8834" y="1321478"/>
                  </a:cubicBezTo>
                  <a:cubicBezTo>
                    <a:pt x="3178" y="1315822"/>
                    <a:pt x="0" y="1308150"/>
                    <a:pt x="0" y="1300150"/>
                  </a:cubicBezTo>
                  <a:lnTo>
                    <a:pt x="0" y="30162"/>
                  </a:lnTo>
                  <a:cubicBezTo>
                    <a:pt x="0" y="22163"/>
                    <a:pt x="3178" y="14491"/>
                    <a:pt x="8834" y="8834"/>
                  </a:cubicBezTo>
                  <a:cubicBezTo>
                    <a:pt x="14491" y="3178"/>
                    <a:pt x="22163" y="0"/>
                    <a:pt x="30162" y="0"/>
                  </a:cubicBezTo>
                  <a:close/>
                </a:path>
              </a:pathLst>
            </a:custGeom>
            <a:blipFill>
              <a:blip r:embed="rId9"/>
              <a:stretch>
                <a:fillRect l="-4477" r="-4477"/>
              </a:stretch>
            </a:blipFill>
          </p:spPr>
          <p:txBody>
            <a:bodyPr/>
            <a:lstStyle/>
            <a:p>
              <a:endParaRPr lang="en-GB"/>
            </a:p>
          </p:txBody>
        </p:sp>
      </p:grpSp>
      <p:sp>
        <p:nvSpPr>
          <p:cNvPr id="27" name="TextBox 27"/>
          <p:cNvSpPr txBox="1"/>
          <p:nvPr/>
        </p:nvSpPr>
        <p:spPr>
          <a:xfrm>
            <a:off x="1028700" y="169175"/>
            <a:ext cx="5362303"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Our </a:t>
            </a:r>
            <a:r>
              <a:rPr lang="en-US" sz="5499" b="1">
                <a:solidFill>
                  <a:srgbClr val="FFEA64"/>
                </a:solidFill>
                <a:latin typeface="Montserrat Semi-Bold Bold"/>
                <a:ea typeface="Montserrat Semi-Bold Bold"/>
                <a:cs typeface="Montserrat Semi-Bold Bold"/>
                <a:sym typeface="Montserrat Semi-Bold Bold"/>
              </a:rPr>
              <a:t>Services</a:t>
            </a:r>
          </a:p>
        </p:txBody>
      </p:sp>
      <p:sp>
        <p:nvSpPr>
          <p:cNvPr id="28" name="TextBox 28"/>
          <p:cNvSpPr txBox="1"/>
          <p:nvPr/>
        </p:nvSpPr>
        <p:spPr>
          <a:xfrm>
            <a:off x="4355499" y="3026882"/>
            <a:ext cx="3779818" cy="544195"/>
          </a:xfrm>
          <a:prstGeom prst="rect">
            <a:avLst/>
          </a:prstGeom>
        </p:spPr>
        <p:txBody>
          <a:bodyPr lIns="0" tIns="0" rIns="0" bIns="0" rtlCol="0" anchor="t">
            <a:spAutoFit/>
          </a:bodyPr>
          <a:lstStyle/>
          <a:p>
            <a:pPr algn="l">
              <a:lnSpc>
                <a:spcPts val="4340"/>
              </a:lnSpc>
            </a:pPr>
            <a:r>
              <a:rPr lang="en-US" sz="3500" b="1" spc="175">
                <a:solidFill>
                  <a:srgbClr val="2D4399"/>
                </a:solidFill>
                <a:latin typeface="Montserrat 2 Bold"/>
                <a:ea typeface="Montserrat 2 Bold"/>
                <a:cs typeface="Montserrat 2 Bold"/>
                <a:sym typeface="Montserrat 2 Bold"/>
              </a:rPr>
              <a:t>Specialist Play</a:t>
            </a:r>
          </a:p>
        </p:txBody>
      </p:sp>
      <p:sp>
        <p:nvSpPr>
          <p:cNvPr id="29" name="TextBox 29"/>
          <p:cNvSpPr txBox="1"/>
          <p:nvPr/>
        </p:nvSpPr>
        <p:spPr>
          <a:xfrm>
            <a:off x="5207108" y="4498464"/>
            <a:ext cx="6008820" cy="544195"/>
          </a:xfrm>
          <a:prstGeom prst="rect">
            <a:avLst/>
          </a:prstGeom>
        </p:spPr>
        <p:txBody>
          <a:bodyPr lIns="0" tIns="0" rIns="0" bIns="0" rtlCol="0" anchor="t">
            <a:spAutoFit/>
          </a:bodyPr>
          <a:lstStyle/>
          <a:p>
            <a:pPr algn="l">
              <a:lnSpc>
                <a:spcPts val="4340"/>
              </a:lnSpc>
            </a:pPr>
            <a:r>
              <a:rPr lang="en-US" sz="3500" b="1" spc="175">
                <a:solidFill>
                  <a:srgbClr val="2D4399"/>
                </a:solidFill>
                <a:latin typeface="Montserrat 2 Bold"/>
                <a:ea typeface="Montserrat 2 Bold"/>
                <a:cs typeface="Montserrat 2 Bold"/>
                <a:sym typeface="Montserrat 2 Bold"/>
              </a:rPr>
              <a:t>Symptom Management</a:t>
            </a:r>
          </a:p>
        </p:txBody>
      </p:sp>
      <p:sp>
        <p:nvSpPr>
          <p:cNvPr id="30" name="TextBox 30"/>
          <p:cNvSpPr txBox="1"/>
          <p:nvPr/>
        </p:nvSpPr>
        <p:spPr>
          <a:xfrm>
            <a:off x="5921604" y="6237801"/>
            <a:ext cx="3931809" cy="544195"/>
          </a:xfrm>
          <a:prstGeom prst="rect">
            <a:avLst/>
          </a:prstGeom>
        </p:spPr>
        <p:txBody>
          <a:bodyPr lIns="0" tIns="0" rIns="0" bIns="0" rtlCol="0" anchor="t">
            <a:spAutoFit/>
          </a:bodyPr>
          <a:lstStyle/>
          <a:p>
            <a:pPr algn="l">
              <a:lnSpc>
                <a:spcPts val="4340"/>
              </a:lnSpc>
            </a:pPr>
            <a:r>
              <a:rPr lang="en-US" sz="3500" b="1" spc="175">
                <a:solidFill>
                  <a:srgbClr val="2D4399"/>
                </a:solidFill>
                <a:latin typeface="Montserrat 2 Bold"/>
                <a:ea typeface="Montserrat 2 Bold"/>
                <a:cs typeface="Montserrat 2 Bold"/>
                <a:sym typeface="Montserrat 2 Bold"/>
              </a:rPr>
              <a:t>Family Support</a:t>
            </a:r>
          </a:p>
        </p:txBody>
      </p:sp>
      <p:sp>
        <p:nvSpPr>
          <p:cNvPr id="31" name="TextBox 31"/>
          <p:cNvSpPr txBox="1"/>
          <p:nvPr/>
        </p:nvSpPr>
        <p:spPr>
          <a:xfrm>
            <a:off x="5298601" y="7869954"/>
            <a:ext cx="4167499" cy="544195"/>
          </a:xfrm>
          <a:prstGeom prst="rect">
            <a:avLst/>
          </a:prstGeom>
        </p:spPr>
        <p:txBody>
          <a:bodyPr lIns="0" tIns="0" rIns="0" bIns="0" rtlCol="0" anchor="t">
            <a:spAutoFit/>
          </a:bodyPr>
          <a:lstStyle/>
          <a:p>
            <a:pPr algn="l">
              <a:lnSpc>
                <a:spcPts val="4340"/>
              </a:lnSpc>
            </a:pPr>
            <a:r>
              <a:rPr lang="en-US" sz="3500" b="1" spc="175">
                <a:solidFill>
                  <a:srgbClr val="2D4399"/>
                </a:solidFill>
                <a:latin typeface="Montserrat 2 Bold"/>
                <a:ea typeface="Montserrat 2 Bold"/>
                <a:cs typeface="Montserrat 2 Bold"/>
                <a:sym typeface="Montserrat 2 Bold"/>
              </a:rPr>
              <a:t>End of Life Care</a:t>
            </a:r>
          </a:p>
        </p:txBody>
      </p:sp>
      <p:sp>
        <p:nvSpPr>
          <p:cNvPr id="32" name="TextBox 32"/>
          <p:cNvSpPr txBox="1"/>
          <p:nvPr/>
        </p:nvSpPr>
        <p:spPr>
          <a:xfrm>
            <a:off x="4571328" y="9366575"/>
            <a:ext cx="5872459" cy="544195"/>
          </a:xfrm>
          <a:prstGeom prst="rect">
            <a:avLst/>
          </a:prstGeom>
        </p:spPr>
        <p:txBody>
          <a:bodyPr lIns="0" tIns="0" rIns="0" bIns="0" rtlCol="0" anchor="t">
            <a:spAutoFit/>
          </a:bodyPr>
          <a:lstStyle/>
          <a:p>
            <a:pPr algn="l">
              <a:lnSpc>
                <a:spcPts val="4340"/>
              </a:lnSpc>
            </a:pPr>
            <a:r>
              <a:rPr lang="en-US" sz="3500" b="1" spc="175">
                <a:solidFill>
                  <a:srgbClr val="2D4399"/>
                </a:solidFill>
                <a:latin typeface="Montserrat 2 Bold"/>
                <a:ea typeface="Montserrat 2 Bold"/>
                <a:cs typeface="Montserrat 2 Bold"/>
                <a:sym typeface="Montserrat 2 Bold"/>
              </a:rPr>
              <a:t>Bereavement Support</a:t>
            </a:r>
          </a:p>
        </p:txBody>
      </p:sp>
      <p:sp>
        <p:nvSpPr>
          <p:cNvPr id="33" name="TextBox 33"/>
          <p:cNvSpPr txBox="1"/>
          <p:nvPr/>
        </p:nvSpPr>
        <p:spPr>
          <a:xfrm>
            <a:off x="2843488" y="1750299"/>
            <a:ext cx="3710851" cy="544195"/>
          </a:xfrm>
          <a:prstGeom prst="rect">
            <a:avLst/>
          </a:prstGeom>
        </p:spPr>
        <p:txBody>
          <a:bodyPr lIns="0" tIns="0" rIns="0" bIns="0" rtlCol="0" anchor="t">
            <a:spAutoFit/>
          </a:bodyPr>
          <a:lstStyle/>
          <a:p>
            <a:pPr algn="l">
              <a:lnSpc>
                <a:spcPts val="4340"/>
              </a:lnSpc>
            </a:pPr>
            <a:r>
              <a:rPr lang="en-US" sz="3500" b="1" spc="175">
                <a:solidFill>
                  <a:srgbClr val="2D4399"/>
                </a:solidFill>
                <a:latin typeface="Montserrat 2 Bold"/>
                <a:ea typeface="Montserrat 2 Bold"/>
                <a:cs typeface="Montserrat 2 Bold"/>
                <a:sym typeface="Montserrat 2 Bold"/>
              </a:rPr>
              <a:t>Respite Care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42694" y="2054595"/>
            <a:ext cx="8101306" cy="7602220"/>
          </a:xfrm>
          <a:prstGeom prst="rect">
            <a:avLst/>
          </a:prstGeom>
        </p:spPr>
        <p:txBody>
          <a:bodyPr lIns="0" tIns="0" rIns="0" bIns="0" rtlCol="0" anchor="t">
            <a:spAutoFit/>
          </a:bodyPr>
          <a:lstStyle/>
          <a:p>
            <a:pPr algn="l">
              <a:lnSpc>
                <a:spcPts val="4340"/>
              </a:lnSpc>
              <a:spcBef>
                <a:spcPct val="0"/>
              </a:spcBef>
            </a:pPr>
            <a:r>
              <a:rPr lang="en-US" sz="3500" b="1" spc="175">
                <a:solidFill>
                  <a:srgbClr val="2D4399"/>
                </a:solidFill>
                <a:latin typeface="Montserrat 2 Bold"/>
                <a:ea typeface="Montserrat 2 Bold"/>
                <a:cs typeface="Montserrat 2 Bold"/>
                <a:sym typeface="Montserrat 2 Bold"/>
              </a:rPr>
              <a:t>Grace has Treacher-Collins Syndrome. At just four days old, she was fitted with a tracheostomy to open her windpipe and help her breathe. Now four years old, Grace requires 24/7 care to support her breathing and eating.</a:t>
            </a:r>
          </a:p>
          <a:p>
            <a:pPr algn="l">
              <a:lnSpc>
                <a:spcPts val="4340"/>
              </a:lnSpc>
              <a:spcBef>
                <a:spcPct val="0"/>
              </a:spcBef>
            </a:pPr>
            <a:endParaRPr lang="en-US" sz="3500" b="1" spc="175">
              <a:solidFill>
                <a:srgbClr val="2D4399"/>
              </a:solidFill>
              <a:latin typeface="Montserrat 2 Bold"/>
              <a:ea typeface="Montserrat 2 Bold"/>
              <a:cs typeface="Montserrat 2 Bold"/>
              <a:sym typeface="Montserrat 2 Bold"/>
            </a:endParaRPr>
          </a:p>
          <a:p>
            <a:pPr algn="l">
              <a:lnSpc>
                <a:spcPts val="4340"/>
              </a:lnSpc>
              <a:spcBef>
                <a:spcPct val="0"/>
              </a:spcBef>
            </a:pPr>
            <a:r>
              <a:rPr lang="en-US" sz="3500" b="1" spc="175">
                <a:solidFill>
                  <a:srgbClr val="2D4399"/>
                </a:solidFill>
                <a:latin typeface="Montserrat 2 Bold"/>
                <a:ea typeface="Montserrat 2 Bold"/>
                <a:cs typeface="Montserrat 2 Bold"/>
                <a:sym typeface="Montserrat 2 Bold"/>
              </a:rPr>
              <a:t>Parents of a child with a life-limiting and life-threatening condition, like Grace’s Mum, Georgina, don’t get any time to switch off. </a:t>
            </a:r>
          </a:p>
        </p:txBody>
      </p:sp>
      <p:grpSp>
        <p:nvGrpSpPr>
          <p:cNvPr id="3" name="Group 3"/>
          <p:cNvGrpSpPr/>
          <p:nvPr/>
        </p:nvGrpSpPr>
        <p:grpSpPr>
          <a:xfrm>
            <a:off x="-27988" y="0"/>
            <a:ext cx="18315988" cy="1268252"/>
            <a:chOff x="0" y="0"/>
            <a:chExt cx="4598003" cy="318379"/>
          </a:xfrm>
        </p:grpSpPr>
        <p:sp>
          <p:nvSpPr>
            <p:cNvPr id="4" name="Freeform 4"/>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5" name="TextBox 5"/>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sp>
        <p:nvSpPr>
          <p:cNvPr id="6" name="TextBox 6"/>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FFFF"/>
                </a:solidFill>
                <a:latin typeface="Montserrat Semi-Bold Bold"/>
                <a:ea typeface="Montserrat Semi-Bold Bold"/>
                <a:cs typeface="Montserrat Semi-Bold Bold"/>
                <a:sym typeface="Montserrat Semi-Bold Bold"/>
              </a:rPr>
              <a:t>Meet </a:t>
            </a:r>
            <a:r>
              <a:rPr lang="en-US" sz="5499" b="1">
                <a:solidFill>
                  <a:srgbClr val="FFEA64"/>
                </a:solidFill>
                <a:latin typeface="Montserrat Semi-Bold Bold"/>
                <a:ea typeface="Montserrat Semi-Bold Bold"/>
                <a:cs typeface="Montserrat Semi-Bold Bold"/>
                <a:sym typeface="Montserrat Semi-Bold Bold"/>
              </a:rPr>
              <a:t>Grace</a:t>
            </a:r>
          </a:p>
        </p:txBody>
      </p:sp>
      <p:grpSp>
        <p:nvGrpSpPr>
          <p:cNvPr id="7" name="Group 7"/>
          <p:cNvGrpSpPr/>
          <p:nvPr/>
        </p:nvGrpSpPr>
        <p:grpSpPr>
          <a:xfrm>
            <a:off x="9558752"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2"/>
              <a:stretch>
                <a:fillRect l="-12977" t="-26342" r="-6321" b="-33897"/>
              </a:stretch>
            </a:blipFill>
          </p:spPr>
          <p:txBody>
            <a:bodyPr/>
            <a:lstStyle/>
            <a:p>
              <a:endParaRPr lang="en-GB"/>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58752" y="1489533"/>
            <a:ext cx="7675071" cy="8586749"/>
            <a:chOff x="0" y="0"/>
            <a:chExt cx="1189069" cy="1330312"/>
          </a:xfrm>
        </p:grpSpPr>
        <p:sp>
          <p:nvSpPr>
            <p:cNvPr id="6" name="Freeform 6"/>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3"/>
              <a:stretch>
                <a:fillRect l="-4376" t="-8419" b="-15972"/>
              </a:stretch>
            </a:blipFill>
          </p:spPr>
          <p:txBody>
            <a:bodyPr/>
            <a:lstStyle/>
            <a:p>
              <a:endParaRPr lang="en-GB"/>
            </a:p>
          </p:txBody>
        </p:sp>
      </p:grpSp>
      <p:grpSp>
        <p:nvGrpSpPr>
          <p:cNvPr id="7" name="Group 7"/>
          <p:cNvGrpSpPr/>
          <p:nvPr/>
        </p:nvGrpSpPr>
        <p:grpSpPr>
          <a:xfrm>
            <a:off x="1028700"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l="-8870" t="-1321" r="-4024" b="-24814"/>
              </a:stretch>
            </a:blipFill>
          </p:spPr>
          <p:txBody>
            <a:bodyPr/>
            <a:lstStyle/>
            <a:p>
              <a:endParaRPr lang="en-GB"/>
            </a:p>
          </p:txBody>
        </p:sp>
      </p:grpSp>
      <p:sp>
        <p:nvSpPr>
          <p:cNvPr id="9" name="TextBox 9"/>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Respite </a:t>
            </a:r>
            <a:r>
              <a:rPr lang="en-US" sz="5499" b="1">
                <a:solidFill>
                  <a:srgbClr val="FFFFFF"/>
                </a:solidFill>
                <a:latin typeface="Montserrat Semi-Bold Bold"/>
                <a:ea typeface="Montserrat Semi-Bold Bold"/>
                <a:cs typeface="Montserrat Semi-Bold Bold"/>
                <a:sym typeface="Montserrat Semi-Bold Bold"/>
              </a:rPr>
              <a:t>Care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58752" y="1489533"/>
            <a:ext cx="7675071" cy="4143244"/>
            <a:chOff x="0" y="0"/>
            <a:chExt cx="1189069" cy="641897"/>
          </a:xfrm>
        </p:grpSpPr>
        <p:sp>
          <p:nvSpPr>
            <p:cNvPr id="6" name="Freeform 6"/>
            <p:cNvSpPr/>
            <p:nvPr/>
          </p:nvSpPr>
          <p:spPr>
            <a:xfrm>
              <a:off x="0" y="0"/>
              <a:ext cx="1189069" cy="641897"/>
            </a:xfrm>
            <a:custGeom>
              <a:avLst/>
              <a:gdLst/>
              <a:ahLst/>
              <a:cxnLst/>
              <a:rect l="l" t="t" r="r" b="b"/>
              <a:pathLst>
                <a:path w="1189069" h="641897">
                  <a:moveTo>
                    <a:pt x="23200" y="0"/>
                  </a:moveTo>
                  <a:lnTo>
                    <a:pt x="1165869" y="0"/>
                  </a:lnTo>
                  <a:cubicBezTo>
                    <a:pt x="1178682" y="0"/>
                    <a:pt x="1189069" y="10387"/>
                    <a:pt x="1189069" y="23200"/>
                  </a:cubicBezTo>
                  <a:lnTo>
                    <a:pt x="1189069" y="618697"/>
                  </a:lnTo>
                  <a:cubicBezTo>
                    <a:pt x="1189069" y="631510"/>
                    <a:pt x="1178682" y="641897"/>
                    <a:pt x="1165869" y="641897"/>
                  </a:cubicBezTo>
                  <a:lnTo>
                    <a:pt x="23200" y="641897"/>
                  </a:lnTo>
                  <a:cubicBezTo>
                    <a:pt x="17047" y="641897"/>
                    <a:pt x="11146" y="639453"/>
                    <a:pt x="6795" y="635102"/>
                  </a:cubicBezTo>
                  <a:cubicBezTo>
                    <a:pt x="2444" y="630751"/>
                    <a:pt x="0" y="624850"/>
                    <a:pt x="0" y="618697"/>
                  </a:cubicBezTo>
                  <a:lnTo>
                    <a:pt x="0" y="23200"/>
                  </a:lnTo>
                  <a:cubicBezTo>
                    <a:pt x="0" y="17047"/>
                    <a:pt x="2444" y="11146"/>
                    <a:pt x="6795" y="6795"/>
                  </a:cubicBezTo>
                  <a:cubicBezTo>
                    <a:pt x="11146" y="2444"/>
                    <a:pt x="17047" y="0"/>
                    <a:pt x="23200" y="0"/>
                  </a:cubicBezTo>
                  <a:close/>
                </a:path>
              </a:pathLst>
            </a:custGeom>
            <a:blipFill>
              <a:blip r:embed="rId3"/>
              <a:stretch>
                <a:fillRect b="-23270"/>
              </a:stretch>
            </a:blipFill>
          </p:spPr>
          <p:txBody>
            <a:bodyPr/>
            <a:lstStyle/>
            <a:p>
              <a:endParaRPr lang="en-GB"/>
            </a:p>
          </p:txBody>
        </p:sp>
      </p:grpSp>
      <p:grpSp>
        <p:nvGrpSpPr>
          <p:cNvPr id="7" name="Group 7"/>
          <p:cNvGrpSpPr/>
          <p:nvPr/>
        </p:nvGrpSpPr>
        <p:grpSpPr>
          <a:xfrm>
            <a:off x="1028700"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l="-5236" t="-17892" r="-5913" b="-14573"/>
              </a:stretch>
            </a:blipFill>
          </p:spPr>
          <p:txBody>
            <a:bodyPr/>
            <a:lstStyle/>
            <a:p>
              <a:endParaRPr lang="en-GB"/>
            </a:p>
          </p:txBody>
        </p:sp>
      </p:grpSp>
      <p:grpSp>
        <p:nvGrpSpPr>
          <p:cNvPr id="9" name="Group 9"/>
          <p:cNvGrpSpPr/>
          <p:nvPr/>
        </p:nvGrpSpPr>
        <p:grpSpPr>
          <a:xfrm>
            <a:off x="9558752" y="5851852"/>
            <a:ext cx="7675071" cy="4224431"/>
            <a:chOff x="0" y="0"/>
            <a:chExt cx="1189069" cy="654475"/>
          </a:xfrm>
        </p:grpSpPr>
        <p:sp>
          <p:nvSpPr>
            <p:cNvPr id="10" name="Freeform 10"/>
            <p:cNvSpPr/>
            <p:nvPr/>
          </p:nvSpPr>
          <p:spPr>
            <a:xfrm>
              <a:off x="0" y="0"/>
              <a:ext cx="1189069" cy="654475"/>
            </a:xfrm>
            <a:custGeom>
              <a:avLst/>
              <a:gdLst/>
              <a:ahLst/>
              <a:cxnLst/>
              <a:rect l="l" t="t" r="r" b="b"/>
              <a:pathLst>
                <a:path w="1189069" h="654475">
                  <a:moveTo>
                    <a:pt x="23200" y="0"/>
                  </a:moveTo>
                  <a:lnTo>
                    <a:pt x="1165869" y="0"/>
                  </a:lnTo>
                  <a:cubicBezTo>
                    <a:pt x="1178682" y="0"/>
                    <a:pt x="1189069" y="10387"/>
                    <a:pt x="1189069" y="23200"/>
                  </a:cubicBezTo>
                  <a:lnTo>
                    <a:pt x="1189069" y="631275"/>
                  </a:lnTo>
                  <a:cubicBezTo>
                    <a:pt x="1189069" y="637428"/>
                    <a:pt x="1186625" y="643329"/>
                    <a:pt x="1182274" y="647680"/>
                  </a:cubicBezTo>
                  <a:cubicBezTo>
                    <a:pt x="1177923" y="652031"/>
                    <a:pt x="1172022" y="654475"/>
                    <a:pt x="1165869" y="654475"/>
                  </a:cubicBezTo>
                  <a:lnTo>
                    <a:pt x="23200" y="654475"/>
                  </a:lnTo>
                  <a:cubicBezTo>
                    <a:pt x="17047" y="654475"/>
                    <a:pt x="11146" y="652031"/>
                    <a:pt x="6795" y="647680"/>
                  </a:cubicBezTo>
                  <a:cubicBezTo>
                    <a:pt x="2444" y="643329"/>
                    <a:pt x="0" y="637428"/>
                    <a:pt x="0" y="631275"/>
                  </a:cubicBezTo>
                  <a:lnTo>
                    <a:pt x="0" y="23200"/>
                  </a:lnTo>
                  <a:cubicBezTo>
                    <a:pt x="0" y="17047"/>
                    <a:pt x="2444" y="11146"/>
                    <a:pt x="6795" y="6795"/>
                  </a:cubicBezTo>
                  <a:cubicBezTo>
                    <a:pt x="11146" y="2444"/>
                    <a:pt x="17047" y="0"/>
                    <a:pt x="23200" y="0"/>
                  </a:cubicBezTo>
                  <a:close/>
                </a:path>
              </a:pathLst>
            </a:custGeom>
            <a:blipFill>
              <a:blip r:embed="rId5"/>
              <a:stretch>
                <a:fillRect t="-10523" b="-10523"/>
              </a:stretch>
            </a:blipFill>
          </p:spPr>
          <p:txBody>
            <a:bodyPr/>
            <a:lstStyle/>
            <a:p>
              <a:endParaRPr lang="en-GB"/>
            </a:p>
          </p:txBody>
        </p:sp>
      </p:grpSp>
      <p:sp>
        <p:nvSpPr>
          <p:cNvPr id="11" name="TextBox 11"/>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Specialist </a:t>
            </a:r>
            <a:r>
              <a:rPr lang="en-US" sz="5499" b="1">
                <a:solidFill>
                  <a:srgbClr val="FFFFFF"/>
                </a:solidFill>
                <a:latin typeface="Montserrat Semi-Bold Bold"/>
                <a:ea typeface="Montserrat Semi-Bold Bold"/>
                <a:cs typeface="Montserrat Semi-Bold Bold"/>
                <a:sym typeface="Montserrat Semi-Bold Bold"/>
              </a:rPr>
              <a:t>Play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58752" y="1489533"/>
            <a:ext cx="7675071" cy="4143244"/>
            <a:chOff x="0" y="0"/>
            <a:chExt cx="1189069" cy="641897"/>
          </a:xfrm>
        </p:grpSpPr>
        <p:sp>
          <p:nvSpPr>
            <p:cNvPr id="6" name="Freeform 6"/>
            <p:cNvSpPr/>
            <p:nvPr/>
          </p:nvSpPr>
          <p:spPr>
            <a:xfrm>
              <a:off x="0" y="0"/>
              <a:ext cx="1189069" cy="641897"/>
            </a:xfrm>
            <a:custGeom>
              <a:avLst/>
              <a:gdLst/>
              <a:ahLst/>
              <a:cxnLst/>
              <a:rect l="l" t="t" r="r" b="b"/>
              <a:pathLst>
                <a:path w="1189069" h="641897">
                  <a:moveTo>
                    <a:pt x="23200" y="0"/>
                  </a:moveTo>
                  <a:lnTo>
                    <a:pt x="1165869" y="0"/>
                  </a:lnTo>
                  <a:cubicBezTo>
                    <a:pt x="1178682" y="0"/>
                    <a:pt x="1189069" y="10387"/>
                    <a:pt x="1189069" y="23200"/>
                  </a:cubicBezTo>
                  <a:lnTo>
                    <a:pt x="1189069" y="618697"/>
                  </a:lnTo>
                  <a:cubicBezTo>
                    <a:pt x="1189069" y="631510"/>
                    <a:pt x="1178682" y="641897"/>
                    <a:pt x="1165869" y="641897"/>
                  </a:cubicBezTo>
                  <a:lnTo>
                    <a:pt x="23200" y="641897"/>
                  </a:lnTo>
                  <a:cubicBezTo>
                    <a:pt x="17047" y="641897"/>
                    <a:pt x="11146" y="639453"/>
                    <a:pt x="6795" y="635102"/>
                  </a:cubicBezTo>
                  <a:cubicBezTo>
                    <a:pt x="2444" y="630751"/>
                    <a:pt x="0" y="624850"/>
                    <a:pt x="0" y="618697"/>
                  </a:cubicBezTo>
                  <a:lnTo>
                    <a:pt x="0" y="23200"/>
                  </a:lnTo>
                  <a:cubicBezTo>
                    <a:pt x="0" y="17047"/>
                    <a:pt x="2444" y="11146"/>
                    <a:pt x="6795" y="6795"/>
                  </a:cubicBezTo>
                  <a:cubicBezTo>
                    <a:pt x="11146" y="2444"/>
                    <a:pt x="17047" y="0"/>
                    <a:pt x="23200" y="0"/>
                  </a:cubicBezTo>
                  <a:close/>
                </a:path>
              </a:pathLst>
            </a:custGeom>
            <a:blipFill>
              <a:blip r:embed="rId3"/>
              <a:stretch>
                <a:fillRect t="-98944" b="-192512"/>
              </a:stretch>
            </a:blipFill>
          </p:spPr>
          <p:txBody>
            <a:bodyPr/>
            <a:lstStyle/>
            <a:p>
              <a:endParaRPr lang="en-GB"/>
            </a:p>
          </p:txBody>
        </p:sp>
      </p:grpSp>
      <p:grpSp>
        <p:nvGrpSpPr>
          <p:cNvPr id="7" name="Group 7"/>
          <p:cNvGrpSpPr/>
          <p:nvPr/>
        </p:nvGrpSpPr>
        <p:grpSpPr>
          <a:xfrm>
            <a:off x="1028700"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l="-9752" t="-14177" r="-12033" b="-30963"/>
              </a:stretch>
            </a:blipFill>
          </p:spPr>
          <p:txBody>
            <a:bodyPr/>
            <a:lstStyle/>
            <a:p>
              <a:endParaRPr lang="en-GB"/>
            </a:p>
          </p:txBody>
        </p:sp>
      </p:grpSp>
      <p:grpSp>
        <p:nvGrpSpPr>
          <p:cNvPr id="9" name="Group 9"/>
          <p:cNvGrpSpPr/>
          <p:nvPr/>
        </p:nvGrpSpPr>
        <p:grpSpPr>
          <a:xfrm>
            <a:off x="9558752" y="5851852"/>
            <a:ext cx="7675071" cy="4224431"/>
            <a:chOff x="0" y="0"/>
            <a:chExt cx="1189069" cy="654475"/>
          </a:xfrm>
        </p:grpSpPr>
        <p:sp>
          <p:nvSpPr>
            <p:cNvPr id="10" name="Freeform 10"/>
            <p:cNvSpPr/>
            <p:nvPr/>
          </p:nvSpPr>
          <p:spPr>
            <a:xfrm>
              <a:off x="0" y="0"/>
              <a:ext cx="1189069" cy="654475"/>
            </a:xfrm>
            <a:custGeom>
              <a:avLst/>
              <a:gdLst/>
              <a:ahLst/>
              <a:cxnLst/>
              <a:rect l="l" t="t" r="r" b="b"/>
              <a:pathLst>
                <a:path w="1189069" h="654475">
                  <a:moveTo>
                    <a:pt x="23200" y="0"/>
                  </a:moveTo>
                  <a:lnTo>
                    <a:pt x="1165869" y="0"/>
                  </a:lnTo>
                  <a:cubicBezTo>
                    <a:pt x="1178682" y="0"/>
                    <a:pt x="1189069" y="10387"/>
                    <a:pt x="1189069" y="23200"/>
                  </a:cubicBezTo>
                  <a:lnTo>
                    <a:pt x="1189069" y="631275"/>
                  </a:lnTo>
                  <a:cubicBezTo>
                    <a:pt x="1189069" y="637428"/>
                    <a:pt x="1186625" y="643329"/>
                    <a:pt x="1182274" y="647680"/>
                  </a:cubicBezTo>
                  <a:cubicBezTo>
                    <a:pt x="1177923" y="652031"/>
                    <a:pt x="1172022" y="654475"/>
                    <a:pt x="1165869" y="654475"/>
                  </a:cubicBezTo>
                  <a:lnTo>
                    <a:pt x="23200" y="654475"/>
                  </a:lnTo>
                  <a:cubicBezTo>
                    <a:pt x="17047" y="654475"/>
                    <a:pt x="11146" y="652031"/>
                    <a:pt x="6795" y="647680"/>
                  </a:cubicBezTo>
                  <a:cubicBezTo>
                    <a:pt x="2444" y="643329"/>
                    <a:pt x="0" y="637428"/>
                    <a:pt x="0" y="631275"/>
                  </a:cubicBezTo>
                  <a:lnTo>
                    <a:pt x="0" y="23200"/>
                  </a:lnTo>
                  <a:cubicBezTo>
                    <a:pt x="0" y="17047"/>
                    <a:pt x="2444" y="11146"/>
                    <a:pt x="6795" y="6795"/>
                  </a:cubicBezTo>
                  <a:cubicBezTo>
                    <a:pt x="11146" y="2444"/>
                    <a:pt x="17047" y="0"/>
                    <a:pt x="23200" y="0"/>
                  </a:cubicBezTo>
                  <a:close/>
                </a:path>
              </a:pathLst>
            </a:custGeom>
            <a:blipFill>
              <a:blip r:embed="rId5"/>
              <a:stretch>
                <a:fillRect t="-14612" r="-6702" b="-14224"/>
              </a:stretch>
            </a:blipFill>
          </p:spPr>
          <p:txBody>
            <a:bodyPr/>
            <a:lstStyle/>
            <a:p>
              <a:endParaRPr lang="en-GB"/>
            </a:p>
          </p:txBody>
        </p:sp>
      </p:grpSp>
      <p:sp>
        <p:nvSpPr>
          <p:cNvPr id="11" name="TextBox 11"/>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Music </a:t>
            </a:r>
            <a:r>
              <a:rPr lang="en-US" sz="5499" b="1">
                <a:solidFill>
                  <a:srgbClr val="FFFFFF"/>
                </a:solidFill>
                <a:latin typeface="Montserrat Semi-Bold Bold"/>
                <a:ea typeface="Montserrat Semi-Bold Bold"/>
                <a:cs typeface="Montserrat Semi-Bold Bold"/>
                <a:sym typeface="Montserrat Semi-Bold Bold"/>
              </a:rPr>
              <a:t>and </a:t>
            </a:r>
            <a:r>
              <a:rPr lang="en-US" sz="5499" b="1">
                <a:solidFill>
                  <a:srgbClr val="FFEA64"/>
                </a:solidFill>
                <a:latin typeface="Montserrat Semi-Bold Bold"/>
                <a:ea typeface="Montserrat Semi-Bold Bold"/>
                <a:cs typeface="Montserrat Semi-Bold Bold"/>
                <a:sym typeface="Montserrat Semi-Bold Bold"/>
              </a:rPr>
              <a:t>Pet </a:t>
            </a:r>
            <a:r>
              <a:rPr lang="en-US" sz="5499" b="1">
                <a:solidFill>
                  <a:srgbClr val="FEFFFF"/>
                </a:solidFill>
                <a:latin typeface="Montserrat Semi-Bold Bold"/>
                <a:ea typeface="Montserrat Semi-Bold Bold"/>
                <a:cs typeface="Montserrat Semi-Bold Bold"/>
                <a:sym typeface="Montserrat Semi-Bold Bold"/>
              </a:rPr>
              <a:t>Therapy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27988" y="0"/>
            <a:ext cx="18315988" cy="1268252"/>
            <a:chOff x="0" y="0"/>
            <a:chExt cx="4598003" cy="318379"/>
          </a:xfrm>
        </p:grpSpPr>
        <p:sp>
          <p:nvSpPr>
            <p:cNvPr id="3" name="Freeform 3"/>
            <p:cNvSpPr/>
            <p:nvPr/>
          </p:nvSpPr>
          <p:spPr>
            <a:xfrm>
              <a:off x="0" y="0"/>
              <a:ext cx="4598003" cy="318379"/>
            </a:xfrm>
            <a:custGeom>
              <a:avLst/>
              <a:gdLst/>
              <a:ahLst/>
              <a:cxnLst/>
              <a:rect l="l" t="t" r="r" b="b"/>
              <a:pathLst>
                <a:path w="4598003" h="318379">
                  <a:moveTo>
                    <a:pt x="0" y="0"/>
                  </a:moveTo>
                  <a:lnTo>
                    <a:pt x="4598003" y="0"/>
                  </a:lnTo>
                  <a:lnTo>
                    <a:pt x="4598003" y="318379"/>
                  </a:lnTo>
                  <a:lnTo>
                    <a:pt x="0" y="318379"/>
                  </a:lnTo>
                  <a:close/>
                </a:path>
              </a:pathLst>
            </a:custGeom>
            <a:solidFill>
              <a:srgbClr val="2D4399"/>
            </a:solidFill>
          </p:spPr>
          <p:txBody>
            <a:bodyPr/>
            <a:lstStyle/>
            <a:p>
              <a:endParaRPr lang="en-GB"/>
            </a:p>
          </p:txBody>
        </p:sp>
        <p:sp>
          <p:nvSpPr>
            <p:cNvPr id="4" name="TextBox 4"/>
            <p:cNvSpPr txBox="1"/>
            <p:nvPr/>
          </p:nvSpPr>
          <p:spPr>
            <a:xfrm>
              <a:off x="0" y="-28575"/>
              <a:ext cx="4598003" cy="346954"/>
            </a:xfrm>
            <a:prstGeom prst="rect">
              <a:avLst/>
            </a:prstGeom>
          </p:spPr>
          <p:txBody>
            <a:bodyPr lIns="82409" tIns="82409" rIns="82409" bIns="82409" rtlCol="0" anchor="ctr"/>
            <a:lstStyle/>
            <a:p>
              <a:pPr algn="ctr">
                <a:lnSpc>
                  <a:spcPts val="2498"/>
                </a:lnSpc>
              </a:pPr>
              <a:endParaRPr/>
            </a:p>
          </p:txBody>
        </p:sp>
      </p:grpSp>
      <p:grpSp>
        <p:nvGrpSpPr>
          <p:cNvPr id="5" name="Group 5"/>
          <p:cNvGrpSpPr/>
          <p:nvPr/>
        </p:nvGrpSpPr>
        <p:grpSpPr>
          <a:xfrm>
            <a:off x="9558752" y="1489533"/>
            <a:ext cx="7675071" cy="4143244"/>
            <a:chOff x="0" y="0"/>
            <a:chExt cx="1189069" cy="641897"/>
          </a:xfrm>
        </p:grpSpPr>
        <p:sp>
          <p:nvSpPr>
            <p:cNvPr id="6" name="Freeform 6"/>
            <p:cNvSpPr/>
            <p:nvPr/>
          </p:nvSpPr>
          <p:spPr>
            <a:xfrm>
              <a:off x="0" y="0"/>
              <a:ext cx="1189069" cy="641897"/>
            </a:xfrm>
            <a:custGeom>
              <a:avLst/>
              <a:gdLst/>
              <a:ahLst/>
              <a:cxnLst/>
              <a:rect l="l" t="t" r="r" b="b"/>
              <a:pathLst>
                <a:path w="1189069" h="641897">
                  <a:moveTo>
                    <a:pt x="23200" y="0"/>
                  </a:moveTo>
                  <a:lnTo>
                    <a:pt x="1165869" y="0"/>
                  </a:lnTo>
                  <a:cubicBezTo>
                    <a:pt x="1178682" y="0"/>
                    <a:pt x="1189069" y="10387"/>
                    <a:pt x="1189069" y="23200"/>
                  </a:cubicBezTo>
                  <a:lnTo>
                    <a:pt x="1189069" y="618697"/>
                  </a:lnTo>
                  <a:cubicBezTo>
                    <a:pt x="1189069" y="631510"/>
                    <a:pt x="1178682" y="641897"/>
                    <a:pt x="1165869" y="641897"/>
                  </a:cubicBezTo>
                  <a:lnTo>
                    <a:pt x="23200" y="641897"/>
                  </a:lnTo>
                  <a:cubicBezTo>
                    <a:pt x="17047" y="641897"/>
                    <a:pt x="11146" y="639453"/>
                    <a:pt x="6795" y="635102"/>
                  </a:cubicBezTo>
                  <a:cubicBezTo>
                    <a:pt x="2444" y="630751"/>
                    <a:pt x="0" y="624850"/>
                    <a:pt x="0" y="618697"/>
                  </a:cubicBezTo>
                  <a:lnTo>
                    <a:pt x="0" y="23200"/>
                  </a:lnTo>
                  <a:cubicBezTo>
                    <a:pt x="0" y="17047"/>
                    <a:pt x="2444" y="11146"/>
                    <a:pt x="6795" y="6795"/>
                  </a:cubicBezTo>
                  <a:cubicBezTo>
                    <a:pt x="11146" y="2444"/>
                    <a:pt x="17047" y="0"/>
                    <a:pt x="23200" y="0"/>
                  </a:cubicBezTo>
                  <a:close/>
                </a:path>
              </a:pathLst>
            </a:custGeom>
            <a:blipFill>
              <a:blip r:embed="rId3"/>
              <a:stretch>
                <a:fillRect t="-11709" b="-11709"/>
              </a:stretch>
            </a:blipFill>
          </p:spPr>
          <p:txBody>
            <a:bodyPr/>
            <a:lstStyle/>
            <a:p>
              <a:endParaRPr lang="en-GB"/>
            </a:p>
          </p:txBody>
        </p:sp>
      </p:grpSp>
      <p:grpSp>
        <p:nvGrpSpPr>
          <p:cNvPr id="7" name="Group 7"/>
          <p:cNvGrpSpPr/>
          <p:nvPr/>
        </p:nvGrpSpPr>
        <p:grpSpPr>
          <a:xfrm>
            <a:off x="1028700" y="1489533"/>
            <a:ext cx="7675071" cy="8586749"/>
            <a:chOff x="0" y="0"/>
            <a:chExt cx="1189069" cy="1330312"/>
          </a:xfrm>
        </p:grpSpPr>
        <p:sp>
          <p:nvSpPr>
            <p:cNvPr id="8" name="Freeform 8"/>
            <p:cNvSpPr/>
            <p:nvPr/>
          </p:nvSpPr>
          <p:spPr>
            <a:xfrm>
              <a:off x="0" y="0"/>
              <a:ext cx="1189069" cy="1330312"/>
            </a:xfrm>
            <a:custGeom>
              <a:avLst/>
              <a:gdLst/>
              <a:ahLst/>
              <a:cxnLst/>
              <a:rect l="l" t="t" r="r" b="b"/>
              <a:pathLst>
                <a:path w="1189069" h="1330312">
                  <a:moveTo>
                    <a:pt x="23200" y="0"/>
                  </a:moveTo>
                  <a:lnTo>
                    <a:pt x="1165869" y="0"/>
                  </a:lnTo>
                  <a:cubicBezTo>
                    <a:pt x="1178682" y="0"/>
                    <a:pt x="1189069" y="10387"/>
                    <a:pt x="1189069" y="23200"/>
                  </a:cubicBezTo>
                  <a:lnTo>
                    <a:pt x="1189069" y="1307112"/>
                  </a:lnTo>
                  <a:cubicBezTo>
                    <a:pt x="1189069" y="1313265"/>
                    <a:pt x="1186625" y="1319166"/>
                    <a:pt x="1182274" y="1323517"/>
                  </a:cubicBezTo>
                  <a:cubicBezTo>
                    <a:pt x="1177923" y="1327868"/>
                    <a:pt x="1172022" y="1330312"/>
                    <a:pt x="1165869" y="1330312"/>
                  </a:cubicBezTo>
                  <a:lnTo>
                    <a:pt x="23200" y="1330312"/>
                  </a:lnTo>
                  <a:cubicBezTo>
                    <a:pt x="17047" y="1330312"/>
                    <a:pt x="11146" y="1327868"/>
                    <a:pt x="6795" y="1323517"/>
                  </a:cubicBezTo>
                  <a:cubicBezTo>
                    <a:pt x="2444" y="1319166"/>
                    <a:pt x="0" y="1313265"/>
                    <a:pt x="0" y="1307112"/>
                  </a:cubicBezTo>
                  <a:lnTo>
                    <a:pt x="0" y="23200"/>
                  </a:lnTo>
                  <a:cubicBezTo>
                    <a:pt x="0" y="17047"/>
                    <a:pt x="2444" y="11146"/>
                    <a:pt x="6795" y="6795"/>
                  </a:cubicBezTo>
                  <a:cubicBezTo>
                    <a:pt x="11146" y="2444"/>
                    <a:pt x="17047" y="0"/>
                    <a:pt x="23200" y="0"/>
                  </a:cubicBezTo>
                  <a:close/>
                </a:path>
              </a:pathLst>
            </a:custGeom>
            <a:blipFill>
              <a:blip r:embed="rId4"/>
              <a:stretch>
                <a:fillRect t="-17078" b="-17078"/>
              </a:stretch>
            </a:blipFill>
          </p:spPr>
          <p:txBody>
            <a:bodyPr/>
            <a:lstStyle/>
            <a:p>
              <a:endParaRPr lang="en-GB"/>
            </a:p>
          </p:txBody>
        </p:sp>
      </p:grpSp>
      <p:grpSp>
        <p:nvGrpSpPr>
          <p:cNvPr id="9" name="Group 9"/>
          <p:cNvGrpSpPr/>
          <p:nvPr/>
        </p:nvGrpSpPr>
        <p:grpSpPr>
          <a:xfrm>
            <a:off x="9558752" y="5851852"/>
            <a:ext cx="7675071" cy="4224431"/>
            <a:chOff x="0" y="0"/>
            <a:chExt cx="1189069" cy="654475"/>
          </a:xfrm>
        </p:grpSpPr>
        <p:sp>
          <p:nvSpPr>
            <p:cNvPr id="10" name="Freeform 10"/>
            <p:cNvSpPr/>
            <p:nvPr/>
          </p:nvSpPr>
          <p:spPr>
            <a:xfrm>
              <a:off x="0" y="0"/>
              <a:ext cx="1189069" cy="654475"/>
            </a:xfrm>
            <a:custGeom>
              <a:avLst/>
              <a:gdLst/>
              <a:ahLst/>
              <a:cxnLst/>
              <a:rect l="l" t="t" r="r" b="b"/>
              <a:pathLst>
                <a:path w="1189069" h="654475">
                  <a:moveTo>
                    <a:pt x="23200" y="0"/>
                  </a:moveTo>
                  <a:lnTo>
                    <a:pt x="1165869" y="0"/>
                  </a:lnTo>
                  <a:cubicBezTo>
                    <a:pt x="1178682" y="0"/>
                    <a:pt x="1189069" y="10387"/>
                    <a:pt x="1189069" y="23200"/>
                  </a:cubicBezTo>
                  <a:lnTo>
                    <a:pt x="1189069" y="631275"/>
                  </a:lnTo>
                  <a:cubicBezTo>
                    <a:pt x="1189069" y="637428"/>
                    <a:pt x="1186625" y="643329"/>
                    <a:pt x="1182274" y="647680"/>
                  </a:cubicBezTo>
                  <a:cubicBezTo>
                    <a:pt x="1177923" y="652031"/>
                    <a:pt x="1172022" y="654475"/>
                    <a:pt x="1165869" y="654475"/>
                  </a:cubicBezTo>
                  <a:lnTo>
                    <a:pt x="23200" y="654475"/>
                  </a:lnTo>
                  <a:cubicBezTo>
                    <a:pt x="17047" y="654475"/>
                    <a:pt x="11146" y="652031"/>
                    <a:pt x="6795" y="647680"/>
                  </a:cubicBezTo>
                  <a:cubicBezTo>
                    <a:pt x="2444" y="643329"/>
                    <a:pt x="0" y="637428"/>
                    <a:pt x="0" y="631275"/>
                  </a:cubicBezTo>
                  <a:lnTo>
                    <a:pt x="0" y="23200"/>
                  </a:lnTo>
                  <a:cubicBezTo>
                    <a:pt x="0" y="17047"/>
                    <a:pt x="2444" y="11146"/>
                    <a:pt x="6795" y="6795"/>
                  </a:cubicBezTo>
                  <a:cubicBezTo>
                    <a:pt x="11146" y="2444"/>
                    <a:pt x="17047" y="0"/>
                    <a:pt x="23200" y="0"/>
                  </a:cubicBezTo>
                  <a:close/>
                </a:path>
              </a:pathLst>
            </a:custGeom>
            <a:blipFill>
              <a:blip r:embed="rId5"/>
              <a:stretch>
                <a:fillRect t="-12708" b="-8338"/>
              </a:stretch>
            </a:blipFill>
          </p:spPr>
          <p:txBody>
            <a:bodyPr/>
            <a:lstStyle/>
            <a:p>
              <a:endParaRPr lang="en-GB"/>
            </a:p>
          </p:txBody>
        </p:sp>
      </p:grpSp>
      <p:sp>
        <p:nvSpPr>
          <p:cNvPr id="11" name="TextBox 11"/>
          <p:cNvSpPr txBox="1"/>
          <p:nvPr/>
        </p:nvSpPr>
        <p:spPr>
          <a:xfrm>
            <a:off x="1028700" y="169175"/>
            <a:ext cx="12625658" cy="936625"/>
          </a:xfrm>
          <a:prstGeom prst="rect">
            <a:avLst/>
          </a:prstGeom>
        </p:spPr>
        <p:txBody>
          <a:bodyPr lIns="0" tIns="0" rIns="0" bIns="0" rtlCol="0" anchor="t">
            <a:spAutoFit/>
          </a:bodyPr>
          <a:lstStyle/>
          <a:p>
            <a:pPr algn="l">
              <a:lnSpc>
                <a:spcPts val="7699"/>
              </a:lnSpc>
            </a:pPr>
            <a:r>
              <a:rPr lang="en-US" sz="5499" b="1">
                <a:solidFill>
                  <a:srgbClr val="FFEA64"/>
                </a:solidFill>
                <a:latin typeface="Montserrat Semi-Bold Bold"/>
                <a:ea typeface="Montserrat Semi-Bold Bold"/>
                <a:cs typeface="Montserrat Semi-Bold Bold"/>
                <a:sym typeface="Montserrat Semi-Bold Bold"/>
              </a:rPr>
              <a:t>Sibling </a:t>
            </a:r>
            <a:r>
              <a:rPr lang="en-US" sz="5499" b="1">
                <a:solidFill>
                  <a:srgbClr val="FFFFFF"/>
                </a:solidFill>
                <a:latin typeface="Montserrat Semi-Bold Bold"/>
                <a:ea typeface="Montserrat Semi-Bold Bold"/>
                <a:cs typeface="Montserrat Semi-Bold Bold"/>
                <a:sym typeface="Montserrat Semi-Bold Bold"/>
              </a:rPr>
              <a:t>Support and </a:t>
            </a:r>
            <a:r>
              <a:rPr lang="en-US" sz="5499" b="1">
                <a:solidFill>
                  <a:srgbClr val="FFEA64"/>
                </a:solidFill>
                <a:latin typeface="Montserrat Semi-Bold Bold"/>
                <a:ea typeface="Montserrat Semi-Bold Bold"/>
                <a:cs typeface="Montserrat Semi-Bold Bold"/>
                <a:sym typeface="Montserrat Semi-Bold Bold"/>
              </a:rPr>
              <a:t>Activity </a:t>
            </a:r>
            <a:r>
              <a:rPr lang="en-US" sz="5499" b="1">
                <a:solidFill>
                  <a:srgbClr val="FFFFFF"/>
                </a:solidFill>
                <a:latin typeface="Montserrat Semi-Bold Bold"/>
                <a:ea typeface="Montserrat Semi-Bold Bold"/>
                <a:cs typeface="Montserrat Semi-Bold Bold"/>
                <a:sym typeface="Montserrat Semi-Bold Bold"/>
              </a:rPr>
              <a:t>Days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1988</Words>
  <Application>Microsoft Office PowerPoint</Application>
  <PresentationFormat>Custom</PresentationFormat>
  <Paragraphs>153</Paragraphs>
  <Slides>21</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Montserrat Semi-Bold Bold</vt:lpstr>
      <vt:lpstr>Montserrat Semi-Bold</vt:lpstr>
      <vt:lpstr>Montserrat 2</vt:lpstr>
      <vt:lpstr>Montserrat 1 Bold</vt:lpstr>
      <vt:lpstr>Montserrat 2 Bold</vt:lpstr>
      <vt:lpstr>Calibri</vt:lpstr>
      <vt:lpstr>Montserrat 1 Ultra-Bold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Presentation Template 2026</dc:title>
  <dc:creator>Hannah Pickup</dc:creator>
  <cp:lastModifiedBy>Hannah Pickup</cp:lastModifiedBy>
  <cp:revision>2</cp:revision>
  <dcterms:created xsi:type="dcterms:W3CDTF">2006-08-16T00:00:00Z</dcterms:created>
  <dcterms:modified xsi:type="dcterms:W3CDTF">2026-07-16T10:50:43Z</dcterms:modified>
  <dc:identifier>DAHPitPXj4c</dc:identifier>
</cp:coreProperties>
</file>